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309" r:id="rId5"/>
    <p:sldId id="292" r:id="rId6"/>
    <p:sldId id="312" r:id="rId7"/>
    <p:sldId id="311" r:id="rId8"/>
    <p:sldId id="296" r:id="rId9"/>
    <p:sldId id="287" r:id="rId10"/>
    <p:sldId id="268" r:id="rId11"/>
    <p:sldId id="310" r:id="rId12"/>
    <p:sldId id="304" r:id="rId13"/>
    <p:sldId id="30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2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524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71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Przed</c:v>
                </c:pt>
                <c:pt idx="1">
                  <c:v>Po</c:v>
                </c:pt>
              </c:strCache>
            </c:strRef>
          </c:cat>
          <c:val>
            <c:numRef>
              <c:f>Sheet1!$B$2:$B$3</c:f>
              <c:numCache>
                <c:formatCode>[$$-409]#,##0</c:formatCode>
                <c:ptCount val="2"/>
                <c:pt idx="0">
                  <c:v>150000</c:v>
                </c:pt>
                <c:pt idx="1">
                  <c:v>187050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89-4D74-BF0D-F67388E11F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8"/>
        <c:overlap val="-3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2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PLN]\ 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597680"/>
        <c:crosses val="autoZero"/>
        <c:crossBetween val="between"/>
        <c:majorUnit val="5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A2B9E2-53F0-4ADC-8E46-38B22EBC2A56}" type="doc">
      <dgm:prSet loTypeId="urn:microsoft.com/office/officeart/2008/layout/LinedList" loCatId="hierarchy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BBD6C54-EA37-4028-8E8B-C0CA75EB14B2}">
      <dgm:prSet phldrT="[Text]" phldr="0" custT="1"/>
      <dgm:spPr/>
      <dgm:t>
        <a:bodyPr/>
        <a:lstStyle/>
        <a:p>
          <a:r>
            <a:rPr lang="en-US" sz="1800">
              <a:latin typeface="+mj-lt"/>
            </a:rPr>
            <a:t>Błażej Ratman</a:t>
          </a:r>
        </a:p>
        <a:p>
          <a:r>
            <a:rPr lang="en-US" sz="1200">
              <a:latin typeface="+mn-lt"/>
            </a:rPr>
            <a:t>Data Scientist</a:t>
          </a:r>
          <a:endParaRPr lang="en-US" sz="1200" dirty="0">
            <a:latin typeface="+mn-lt"/>
          </a:endParaRPr>
        </a:p>
      </dgm:t>
    </dgm:pt>
    <dgm:pt modelId="{E36E28FD-55F3-4E9E-BCCC-095CCE190254}" type="parTrans" cxnId="{FA053703-CC7B-47CC-899E-68A18A6E3CB7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D3B11109-6CE1-47F1-B424-65985E61CFCD}" type="sibTrans" cxnId="{FA053703-CC7B-47CC-899E-68A18A6E3CB7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3EFF81BA-1920-438E-9DBD-E463C3BD71DF}">
      <dgm:prSet phldrT="[Text]" phldr="0" custT="1"/>
      <dgm:spPr/>
      <dgm:t>
        <a:bodyPr/>
        <a:lstStyle/>
        <a:p>
          <a:r>
            <a:rPr lang="en-US" sz="1800">
              <a:latin typeface="+mj-lt"/>
            </a:rPr>
            <a:t>Jonasz Krawczyk</a:t>
          </a:r>
        </a:p>
        <a:p>
          <a:r>
            <a:rPr lang="en-US" sz="1200">
              <a:latin typeface="+mn-lt"/>
            </a:rPr>
            <a:t>Application Designer</a:t>
          </a:r>
          <a:endParaRPr lang="en-US" sz="1200" dirty="0">
            <a:latin typeface="+mn-lt"/>
          </a:endParaRPr>
        </a:p>
      </dgm:t>
    </dgm:pt>
    <dgm:pt modelId="{183DC87C-F226-46F2-B3DE-16B83B4C90FF}" type="parTrans" cxnId="{8E4386B7-6086-4529-B9B7-BD5B078DD933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B0511FD6-6AC9-4013-9B60-6232DA58E765}" type="sibTrans" cxnId="{8E4386B7-6086-4529-B9B7-BD5B078DD933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E90122EF-7E6F-4A23-968F-90A0DB380749}">
      <dgm:prSet phldrT="[Text]" phldr="0" custT="1"/>
      <dgm:spPr/>
      <dgm:t>
        <a:bodyPr/>
        <a:lstStyle/>
        <a:p>
          <a:r>
            <a:rPr lang="en-US" sz="1800" dirty="0">
              <a:latin typeface="+mj-lt"/>
            </a:rPr>
            <a:t>Angelika </a:t>
          </a:r>
          <a:r>
            <a:rPr lang="en-US" sz="1800" dirty="0" err="1">
              <a:latin typeface="+mj-lt"/>
            </a:rPr>
            <a:t>Popiela</a:t>
          </a:r>
          <a:endParaRPr lang="en-US" sz="1800" dirty="0">
            <a:latin typeface="+mj-lt"/>
          </a:endParaRPr>
        </a:p>
        <a:p>
          <a:r>
            <a:rPr lang="en-US" sz="1200" dirty="0">
              <a:latin typeface="+mn-lt"/>
            </a:rPr>
            <a:t>Data Scientist</a:t>
          </a:r>
        </a:p>
      </dgm:t>
    </dgm:pt>
    <dgm:pt modelId="{3502DD61-DB08-4893-BB39-096F5EDFDB7E}" type="sibTrans" cxnId="{E5C7F86B-4F82-4021-95F2-C28DAC403C0A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73A6102F-EFA3-4A37-8094-920B60E95634}" type="parTrans" cxnId="{E5C7F86B-4F82-4021-95F2-C28DAC403C0A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CA2FEC29-3EF7-4280-BECF-2C08F73E55B7}">
      <dgm:prSet phldrT="[Text]" phldr="0" custT="1"/>
      <dgm:spPr/>
      <dgm:t>
        <a:bodyPr/>
        <a:lstStyle/>
        <a:p>
          <a:r>
            <a:rPr lang="en-US" sz="1800">
              <a:latin typeface="+mj-lt"/>
            </a:rPr>
            <a:t>Hubert Stadnicki</a:t>
          </a:r>
        </a:p>
        <a:p>
          <a:r>
            <a:rPr lang="en-US" sz="1200">
              <a:latin typeface="+mn-lt"/>
            </a:rPr>
            <a:t>Business Analyst</a:t>
          </a:r>
          <a:endParaRPr lang="en-US" sz="1200" dirty="0">
            <a:latin typeface="+mn-lt"/>
          </a:endParaRPr>
        </a:p>
      </dgm:t>
    </dgm:pt>
    <dgm:pt modelId="{699D8503-5DD3-4E17-B80F-4006F881D9F3}" type="sibTrans" cxnId="{DF3CCC31-8411-41DA-8D90-F44DCB2F63CC}">
      <dgm:prSet/>
      <dgm:spPr/>
      <dgm:t>
        <a:bodyPr/>
        <a:lstStyle/>
        <a:p>
          <a:endParaRPr lang="en-US"/>
        </a:p>
      </dgm:t>
    </dgm:pt>
    <dgm:pt modelId="{8619BB96-EEDD-4685-83E0-2B452A4CEFBD}" type="parTrans" cxnId="{DF3CCC31-8411-41DA-8D90-F44DCB2F63CC}">
      <dgm:prSet/>
      <dgm:spPr/>
      <dgm:t>
        <a:bodyPr/>
        <a:lstStyle/>
        <a:p>
          <a:endParaRPr lang="en-US"/>
        </a:p>
      </dgm:t>
    </dgm:pt>
    <dgm:pt modelId="{C4879951-FE2E-4A07-B5B1-1E2CB2DCE9C2}">
      <dgm:prSet phldrT="[Text]" phldr="0" custT="1"/>
      <dgm:spPr/>
      <dgm:t>
        <a:bodyPr tIns="365760"/>
        <a:lstStyle/>
        <a:p>
          <a:pPr>
            <a:lnSpc>
              <a:spcPct val="90000"/>
            </a:lnSpc>
          </a:pPr>
          <a:endParaRPr lang="en-US" sz="1800" dirty="0">
            <a:solidFill>
              <a:schemeClr val="tx1"/>
            </a:solidFill>
            <a:latin typeface="+mj-lt"/>
          </a:endParaRPr>
        </a:p>
      </dgm:t>
    </dgm:pt>
    <dgm:pt modelId="{3919F06D-0E72-4383-B054-A6492C43359A}" type="sibTrans" cxnId="{067FC511-E1FD-4152-830C-FDF481AFF5D1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519E7D13-95C2-4D5E-AC29-F9E5914B294F}" type="parTrans" cxnId="{067FC511-E1FD-4152-830C-FDF481AFF5D1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01662913-45AA-44F8-A5AF-7EA80FDDA395}" type="pres">
      <dgm:prSet presAssocID="{CBA2B9E2-53F0-4ADC-8E46-38B22EBC2A56}" presName="vert0" presStyleCnt="0">
        <dgm:presLayoutVars>
          <dgm:dir/>
          <dgm:animOne val="branch"/>
          <dgm:animLvl val="lvl"/>
        </dgm:presLayoutVars>
      </dgm:prSet>
      <dgm:spPr/>
    </dgm:pt>
    <dgm:pt modelId="{DBD5075C-5D36-4428-830A-65C14983AB3B}" type="pres">
      <dgm:prSet presAssocID="{C4879951-FE2E-4A07-B5B1-1E2CB2DCE9C2}" presName="thickLine" presStyleLbl="alignNode1" presStyleIdx="0" presStyleCnt="1"/>
      <dgm:spPr/>
    </dgm:pt>
    <dgm:pt modelId="{F0631E8C-4C0E-41B9-8706-5D21633D6FA6}" type="pres">
      <dgm:prSet presAssocID="{C4879951-FE2E-4A07-B5B1-1E2CB2DCE9C2}" presName="horz1" presStyleCnt="0"/>
      <dgm:spPr/>
    </dgm:pt>
    <dgm:pt modelId="{4C1C5C0D-C2BD-42F8-AB05-5DD136D567A7}" type="pres">
      <dgm:prSet presAssocID="{C4879951-FE2E-4A07-B5B1-1E2CB2DCE9C2}" presName="tx1" presStyleLbl="revTx" presStyleIdx="0" presStyleCnt="5"/>
      <dgm:spPr/>
    </dgm:pt>
    <dgm:pt modelId="{97B9B917-6488-4844-AD96-52A021C72742}" type="pres">
      <dgm:prSet presAssocID="{C4879951-FE2E-4A07-B5B1-1E2CB2DCE9C2}" presName="vert1" presStyleCnt="0"/>
      <dgm:spPr/>
    </dgm:pt>
    <dgm:pt modelId="{62100E85-5A22-442E-8265-A923588B01B5}" type="pres">
      <dgm:prSet presAssocID="{E90122EF-7E6F-4A23-968F-90A0DB380749}" presName="vertSpace2a" presStyleCnt="0"/>
      <dgm:spPr/>
    </dgm:pt>
    <dgm:pt modelId="{898B881E-C13D-47A0-AC00-714949B91F0C}" type="pres">
      <dgm:prSet presAssocID="{E90122EF-7E6F-4A23-968F-90A0DB380749}" presName="horz2" presStyleCnt="0"/>
      <dgm:spPr/>
    </dgm:pt>
    <dgm:pt modelId="{46D74C1B-67B7-4229-B5A9-C5EFB1653471}" type="pres">
      <dgm:prSet presAssocID="{E90122EF-7E6F-4A23-968F-90A0DB380749}" presName="horzSpace2" presStyleCnt="0"/>
      <dgm:spPr/>
    </dgm:pt>
    <dgm:pt modelId="{F51A26EA-1372-408A-A01B-AFA1422D57D7}" type="pres">
      <dgm:prSet presAssocID="{E90122EF-7E6F-4A23-968F-90A0DB380749}" presName="tx2" presStyleLbl="revTx" presStyleIdx="1" presStyleCnt="5"/>
      <dgm:spPr/>
    </dgm:pt>
    <dgm:pt modelId="{66B7483F-6184-4706-A547-099068BE52D1}" type="pres">
      <dgm:prSet presAssocID="{E90122EF-7E6F-4A23-968F-90A0DB380749}" presName="vert2" presStyleCnt="0"/>
      <dgm:spPr/>
    </dgm:pt>
    <dgm:pt modelId="{BA244744-6C7D-4B8B-AB52-F684AF15CD32}" type="pres">
      <dgm:prSet presAssocID="{E90122EF-7E6F-4A23-968F-90A0DB380749}" presName="thinLine2b" presStyleLbl="callout" presStyleIdx="0" presStyleCnt="4"/>
      <dgm:spPr/>
    </dgm:pt>
    <dgm:pt modelId="{82974FB8-8F1F-4E18-B9C8-E85D9D4F46E4}" type="pres">
      <dgm:prSet presAssocID="{E90122EF-7E6F-4A23-968F-90A0DB380749}" presName="vertSpace2b" presStyleCnt="0"/>
      <dgm:spPr/>
    </dgm:pt>
    <dgm:pt modelId="{E79C5D2F-3D34-476A-9C03-53B4431DA1A5}" type="pres">
      <dgm:prSet presAssocID="{5BBD6C54-EA37-4028-8E8B-C0CA75EB14B2}" presName="horz2" presStyleCnt="0"/>
      <dgm:spPr/>
    </dgm:pt>
    <dgm:pt modelId="{E7A1BBC4-53C5-497A-A29D-2DE3FEFA1809}" type="pres">
      <dgm:prSet presAssocID="{5BBD6C54-EA37-4028-8E8B-C0CA75EB14B2}" presName="horzSpace2" presStyleCnt="0"/>
      <dgm:spPr/>
    </dgm:pt>
    <dgm:pt modelId="{8FEF67A8-8011-4B0C-8016-5A5C4DC39CBD}" type="pres">
      <dgm:prSet presAssocID="{5BBD6C54-EA37-4028-8E8B-C0CA75EB14B2}" presName="tx2" presStyleLbl="revTx" presStyleIdx="2" presStyleCnt="5"/>
      <dgm:spPr/>
    </dgm:pt>
    <dgm:pt modelId="{B6597581-6193-4375-99AE-D3CB310225DE}" type="pres">
      <dgm:prSet presAssocID="{5BBD6C54-EA37-4028-8E8B-C0CA75EB14B2}" presName="vert2" presStyleCnt="0"/>
      <dgm:spPr/>
    </dgm:pt>
    <dgm:pt modelId="{67A5ED24-7DF9-45D1-90AD-AB56CC571162}" type="pres">
      <dgm:prSet presAssocID="{5BBD6C54-EA37-4028-8E8B-C0CA75EB14B2}" presName="thinLine2b" presStyleLbl="callout" presStyleIdx="1" presStyleCnt="4"/>
      <dgm:spPr/>
    </dgm:pt>
    <dgm:pt modelId="{0CEE8943-94D4-46CA-9A51-DE4A8A50F69B}" type="pres">
      <dgm:prSet presAssocID="{5BBD6C54-EA37-4028-8E8B-C0CA75EB14B2}" presName="vertSpace2b" presStyleCnt="0"/>
      <dgm:spPr/>
    </dgm:pt>
    <dgm:pt modelId="{56508001-5746-4F84-AA11-FCC71683184C}" type="pres">
      <dgm:prSet presAssocID="{3EFF81BA-1920-438E-9DBD-E463C3BD71DF}" presName="horz2" presStyleCnt="0"/>
      <dgm:spPr/>
    </dgm:pt>
    <dgm:pt modelId="{94394555-BC0F-4126-AD17-8D297EEBF460}" type="pres">
      <dgm:prSet presAssocID="{3EFF81BA-1920-438E-9DBD-E463C3BD71DF}" presName="horzSpace2" presStyleCnt="0"/>
      <dgm:spPr/>
    </dgm:pt>
    <dgm:pt modelId="{9ABBC4EE-4B40-489C-BA9A-E591FFF6349D}" type="pres">
      <dgm:prSet presAssocID="{3EFF81BA-1920-438E-9DBD-E463C3BD71DF}" presName="tx2" presStyleLbl="revTx" presStyleIdx="3" presStyleCnt="5"/>
      <dgm:spPr/>
    </dgm:pt>
    <dgm:pt modelId="{9FC06608-468F-43BE-B9B2-ED243DA5FA8D}" type="pres">
      <dgm:prSet presAssocID="{3EFF81BA-1920-438E-9DBD-E463C3BD71DF}" presName="vert2" presStyleCnt="0"/>
      <dgm:spPr/>
    </dgm:pt>
    <dgm:pt modelId="{1C3E23FF-3D74-49D4-A687-FEDC8E25ED80}" type="pres">
      <dgm:prSet presAssocID="{3EFF81BA-1920-438E-9DBD-E463C3BD71DF}" presName="thinLine2b" presStyleLbl="callout" presStyleIdx="2" presStyleCnt="4"/>
      <dgm:spPr/>
    </dgm:pt>
    <dgm:pt modelId="{F38BBC17-A513-42E1-AF60-C859104BD3A6}" type="pres">
      <dgm:prSet presAssocID="{3EFF81BA-1920-438E-9DBD-E463C3BD71DF}" presName="vertSpace2b" presStyleCnt="0"/>
      <dgm:spPr/>
    </dgm:pt>
    <dgm:pt modelId="{D8FB9DAF-BE11-426A-A101-55C25B34324D}" type="pres">
      <dgm:prSet presAssocID="{CA2FEC29-3EF7-4280-BECF-2C08F73E55B7}" presName="horz2" presStyleCnt="0"/>
      <dgm:spPr/>
    </dgm:pt>
    <dgm:pt modelId="{B3661E8D-150A-42FB-A663-C07BB633F1FF}" type="pres">
      <dgm:prSet presAssocID="{CA2FEC29-3EF7-4280-BECF-2C08F73E55B7}" presName="horzSpace2" presStyleCnt="0"/>
      <dgm:spPr/>
    </dgm:pt>
    <dgm:pt modelId="{81C15BE1-11AE-4A18-B272-6FF52D4247C3}" type="pres">
      <dgm:prSet presAssocID="{CA2FEC29-3EF7-4280-BECF-2C08F73E55B7}" presName="tx2" presStyleLbl="revTx" presStyleIdx="4" presStyleCnt="5"/>
      <dgm:spPr/>
    </dgm:pt>
    <dgm:pt modelId="{456B5032-0E7F-444A-9739-96F3BD14F199}" type="pres">
      <dgm:prSet presAssocID="{CA2FEC29-3EF7-4280-BECF-2C08F73E55B7}" presName="vert2" presStyleCnt="0"/>
      <dgm:spPr/>
    </dgm:pt>
    <dgm:pt modelId="{F8A0FECE-4959-47EF-8918-639B536F6310}" type="pres">
      <dgm:prSet presAssocID="{CA2FEC29-3EF7-4280-BECF-2C08F73E55B7}" presName="thinLine2b" presStyleLbl="callout" presStyleIdx="3" presStyleCnt="4"/>
      <dgm:spPr/>
    </dgm:pt>
    <dgm:pt modelId="{B8833E03-425A-4C00-AF47-4FCF6D05462B}" type="pres">
      <dgm:prSet presAssocID="{CA2FEC29-3EF7-4280-BECF-2C08F73E55B7}" presName="vertSpace2b" presStyleCnt="0"/>
      <dgm:spPr/>
    </dgm:pt>
  </dgm:ptLst>
  <dgm:cxnLst>
    <dgm:cxn modelId="{FA053703-CC7B-47CC-899E-68A18A6E3CB7}" srcId="{C4879951-FE2E-4A07-B5B1-1E2CB2DCE9C2}" destId="{5BBD6C54-EA37-4028-8E8B-C0CA75EB14B2}" srcOrd="1" destOrd="0" parTransId="{E36E28FD-55F3-4E9E-BCCC-095CCE190254}" sibTransId="{D3B11109-6CE1-47F1-B424-65985E61CFCD}"/>
    <dgm:cxn modelId="{949D9011-1FE4-43E2-BAE9-21B00A25C96E}" type="presOf" srcId="{CBA2B9E2-53F0-4ADC-8E46-38B22EBC2A56}" destId="{01662913-45AA-44F8-A5AF-7EA80FDDA395}" srcOrd="0" destOrd="0" presId="urn:microsoft.com/office/officeart/2008/layout/LinedList"/>
    <dgm:cxn modelId="{067FC511-E1FD-4152-830C-FDF481AFF5D1}" srcId="{CBA2B9E2-53F0-4ADC-8E46-38B22EBC2A56}" destId="{C4879951-FE2E-4A07-B5B1-1E2CB2DCE9C2}" srcOrd="0" destOrd="0" parTransId="{519E7D13-95C2-4D5E-AC29-F9E5914B294F}" sibTransId="{3919F06D-0E72-4383-B054-A6492C43359A}"/>
    <dgm:cxn modelId="{6D579C1A-3691-4D04-84D5-8FD625C01744}" type="presOf" srcId="{C4879951-FE2E-4A07-B5B1-1E2CB2DCE9C2}" destId="{4C1C5C0D-C2BD-42F8-AB05-5DD136D567A7}" srcOrd="0" destOrd="0" presId="urn:microsoft.com/office/officeart/2008/layout/LinedList"/>
    <dgm:cxn modelId="{20990D27-48F9-46FB-9B5C-0A2676776250}" type="presOf" srcId="{5BBD6C54-EA37-4028-8E8B-C0CA75EB14B2}" destId="{8FEF67A8-8011-4B0C-8016-5A5C4DC39CBD}" srcOrd="0" destOrd="0" presId="urn:microsoft.com/office/officeart/2008/layout/LinedList"/>
    <dgm:cxn modelId="{60AC1128-962B-48D4-B97A-67348264B361}" type="presOf" srcId="{3EFF81BA-1920-438E-9DBD-E463C3BD71DF}" destId="{9ABBC4EE-4B40-489C-BA9A-E591FFF6349D}" srcOrd="0" destOrd="0" presId="urn:microsoft.com/office/officeart/2008/layout/LinedList"/>
    <dgm:cxn modelId="{C341EB2A-A706-4487-891E-23D225833C70}" type="presOf" srcId="{E90122EF-7E6F-4A23-968F-90A0DB380749}" destId="{F51A26EA-1372-408A-A01B-AFA1422D57D7}" srcOrd="0" destOrd="0" presId="urn:microsoft.com/office/officeart/2008/layout/LinedList"/>
    <dgm:cxn modelId="{DF3CCC31-8411-41DA-8D90-F44DCB2F63CC}" srcId="{C4879951-FE2E-4A07-B5B1-1E2CB2DCE9C2}" destId="{CA2FEC29-3EF7-4280-BECF-2C08F73E55B7}" srcOrd="3" destOrd="0" parTransId="{8619BB96-EEDD-4685-83E0-2B452A4CEFBD}" sibTransId="{699D8503-5DD3-4E17-B80F-4006F881D9F3}"/>
    <dgm:cxn modelId="{E5C7F86B-4F82-4021-95F2-C28DAC403C0A}" srcId="{C4879951-FE2E-4A07-B5B1-1E2CB2DCE9C2}" destId="{E90122EF-7E6F-4A23-968F-90A0DB380749}" srcOrd="0" destOrd="0" parTransId="{73A6102F-EFA3-4A37-8094-920B60E95634}" sibTransId="{3502DD61-DB08-4893-BB39-096F5EDFDB7E}"/>
    <dgm:cxn modelId="{8E4386B7-6086-4529-B9B7-BD5B078DD933}" srcId="{C4879951-FE2E-4A07-B5B1-1E2CB2DCE9C2}" destId="{3EFF81BA-1920-438E-9DBD-E463C3BD71DF}" srcOrd="2" destOrd="0" parTransId="{183DC87C-F226-46F2-B3DE-16B83B4C90FF}" sibTransId="{B0511FD6-6AC9-4013-9B60-6232DA58E765}"/>
    <dgm:cxn modelId="{8E5421BA-35F3-4F4B-846B-C1FE8499C2E5}" type="presOf" srcId="{CA2FEC29-3EF7-4280-BECF-2C08F73E55B7}" destId="{81C15BE1-11AE-4A18-B272-6FF52D4247C3}" srcOrd="0" destOrd="0" presId="urn:microsoft.com/office/officeart/2008/layout/LinedList"/>
    <dgm:cxn modelId="{17BC274E-6F02-4107-A9BD-8C1910D6E4BA}" type="presParOf" srcId="{01662913-45AA-44F8-A5AF-7EA80FDDA395}" destId="{DBD5075C-5D36-4428-830A-65C14983AB3B}" srcOrd="0" destOrd="0" presId="urn:microsoft.com/office/officeart/2008/layout/LinedList"/>
    <dgm:cxn modelId="{7B8E8146-4505-4B70-8909-A1632B3D8A1A}" type="presParOf" srcId="{01662913-45AA-44F8-A5AF-7EA80FDDA395}" destId="{F0631E8C-4C0E-41B9-8706-5D21633D6FA6}" srcOrd="1" destOrd="0" presId="urn:microsoft.com/office/officeart/2008/layout/LinedList"/>
    <dgm:cxn modelId="{BEC1EFA9-1D7F-4F52-A288-6F4B7EE70F75}" type="presParOf" srcId="{F0631E8C-4C0E-41B9-8706-5D21633D6FA6}" destId="{4C1C5C0D-C2BD-42F8-AB05-5DD136D567A7}" srcOrd="0" destOrd="0" presId="urn:microsoft.com/office/officeart/2008/layout/LinedList"/>
    <dgm:cxn modelId="{421306FD-C508-4BBA-B170-992F91125374}" type="presParOf" srcId="{F0631E8C-4C0E-41B9-8706-5D21633D6FA6}" destId="{97B9B917-6488-4844-AD96-52A021C72742}" srcOrd="1" destOrd="0" presId="urn:microsoft.com/office/officeart/2008/layout/LinedList"/>
    <dgm:cxn modelId="{FE886589-EBC2-406A-AF84-B185828C51F0}" type="presParOf" srcId="{97B9B917-6488-4844-AD96-52A021C72742}" destId="{62100E85-5A22-442E-8265-A923588B01B5}" srcOrd="0" destOrd="0" presId="urn:microsoft.com/office/officeart/2008/layout/LinedList"/>
    <dgm:cxn modelId="{DDF2647B-1C00-4D07-9CE6-3B303F3DF084}" type="presParOf" srcId="{97B9B917-6488-4844-AD96-52A021C72742}" destId="{898B881E-C13D-47A0-AC00-714949B91F0C}" srcOrd="1" destOrd="0" presId="urn:microsoft.com/office/officeart/2008/layout/LinedList"/>
    <dgm:cxn modelId="{C592C00C-4C36-49D6-9684-3922AF7C34CE}" type="presParOf" srcId="{898B881E-C13D-47A0-AC00-714949B91F0C}" destId="{46D74C1B-67B7-4229-B5A9-C5EFB1653471}" srcOrd="0" destOrd="0" presId="urn:microsoft.com/office/officeart/2008/layout/LinedList"/>
    <dgm:cxn modelId="{709BA465-C93F-44E8-BFFD-2A3B7047A101}" type="presParOf" srcId="{898B881E-C13D-47A0-AC00-714949B91F0C}" destId="{F51A26EA-1372-408A-A01B-AFA1422D57D7}" srcOrd="1" destOrd="0" presId="urn:microsoft.com/office/officeart/2008/layout/LinedList"/>
    <dgm:cxn modelId="{D49D93A1-F9C5-408F-A628-78B650913851}" type="presParOf" srcId="{898B881E-C13D-47A0-AC00-714949B91F0C}" destId="{66B7483F-6184-4706-A547-099068BE52D1}" srcOrd="2" destOrd="0" presId="urn:microsoft.com/office/officeart/2008/layout/LinedList"/>
    <dgm:cxn modelId="{BF065B31-6168-45B7-BAEC-C0E5606AB676}" type="presParOf" srcId="{97B9B917-6488-4844-AD96-52A021C72742}" destId="{BA244744-6C7D-4B8B-AB52-F684AF15CD32}" srcOrd="2" destOrd="0" presId="urn:microsoft.com/office/officeart/2008/layout/LinedList"/>
    <dgm:cxn modelId="{7939DE23-0D39-4833-8785-C91AEAB1149F}" type="presParOf" srcId="{97B9B917-6488-4844-AD96-52A021C72742}" destId="{82974FB8-8F1F-4E18-B9C8-E85D9D4F46E4}" srcOrd="3" destOrd="0" presId="urn:microsoft.com/office/officeart/2008/layout/LinedList"/>
    <dgm:cxn modelId="{CDEEFCA7-8A09-458F-8ADF-732343C3D092}" type="presParOf" srcId="{97B9B917-6488-4844-AD96-52A021C72742}" destId="{E79C5D2F-3D34-476A-9C03-53B4431DA1A5}" srcOrd="4" destOrd="0" presId="urn:microsoft.com/office/officeart/2008/layout/LinedList"/>
    <dgm:cxn modelId="{25B86B04-7F6D-4FFB-87BD-D938ED9A3001}" type="presParOf" srcId="{E79C5D2F-3D34-476A-9C03-53B4431DA1A5}" destId="{E7A1BBC4-53C5-497A-A29D-2DE3FEFA1809}" srcOrd="0" destOrd="0" presId="urn:microsoft.com/office/officeart/2008/layout/LinedList"/>
    <dgm:cxn modelId="{BEADE8B9-56E4-490A-A1DD-5FA517DA3A53}" type="presParOf" srcId="{E79C5D2F-3D34-476A-9C03-53B4431DA1A5}" destId="{8FEF67A8-8011-4B0C-8016-5A5C4DC39CBD}" srcOrd="1" destOrd="0" presId="urn:microsoft.com/office/officeart/2008/layout/LinedList"/>
    <dgm:cxn modelId="{4AED8076-F250-45BA-B3BD-A4313F625A3A}" type="presParOf" srcId="{E79C5D2F-3D34-476A-9C03-53B4431DA1A5}" destId="{B6597581-6193-4375-99AE-D3CB310225DE}" srcOrd="2" destOrd="0" presId="urn:microsoft.com/office/officeart/2008/layout/LinedList"/>
    <dgm:cxn modelId="{30CBE9D0-FAB4-4892-9DAC-E763A37A51F2}" type="presParOf" srcId="{97B9B917-6488-4844-AD96-52A021C72742}" destId="{67A5ED24-7DF9-45D1-90AD-AB56CC571162}" srcOrd="5" destOrd="0" presId="urn:microsoft.com/office/officeart/2008/layout/LinedList"/>
    <dgm:cxn modelId="{6D836449-8C9C-49CB-B6DE-9F0DFD24B38B}" type="presParOf" srcId="{97B9B917-6488-4844-AD96-52A021C72742}" destId="{0CEE8943-94D4-46CA-9A51-DE4A8A50F69B}" srcOrd="6" destOrd="0" presId="urn:microsoft.com/office/officeart/2008/layout/LinedList"/>
    <dgm:cxn modelId="{6A8D9A84-6AD6-437F-8F7E-B6AEEA11FAC2}" type="presParOf" srcId="{97B9B917-6488-4844-AD96-52A021C72742}" destId="{56508001-5746-4F84-AA11-FCC71683184C}" srcOrd="7" destOrd="0" presId="urn:microsoft.com/office/officeart/2008/layout/LinedList"/>
    <dgm:cxn modelId="{FA818468-0980-41E9-AD92-E6561C07AB3E}" type="presParOf" srcId="{56508001-5746-4F84-AA11-FCC71683184C}" destId="{94394555-BC0F-4126-AD17-8D297EEBF460}" srcOrd="0" destOrd="0" presId="urn:microsoft.com/office/officeart/2008/layout/LinedList"/>
    <dgm:cxn modelId="{BCAA96E2-DF12-4DDC-8A04-49402DCC2C0E}" type="presParOf" srcId="{56508001-5746-4F84-AA11-FCC71683184C}" destId="{9ABBC4EE-4B40-489C-BA9A-E591FFF6349D}" srcOrd="1" destOrd="0" presId="urn:microsoft.com/office/officeart/2008/layout/LinedList"/>
    <dgm:cxn modelId="{B6045035-42FA-4063-B71B-52B9F9B8C3D6}" type="presParOf" srcId="{56508001-5746-4F84-AA11-FCC71683184C}" destId="{9FC06608-468F-43BE-B9B2-ED243DA5FA8D}" srcOrd="2" destOrd="0" presId="urn:microsoft.com/office/officeart/2008/layout/LinedList"/>
    <dgm:cxn modelId="{503B5560-7F07-4BFD-BEE8-55411DF6D725}" type="presParOf" srcId="{97B9B917-6488-4844-AD96-52A021C72742}" destId="{1C3E23FF-3D74-49D4-A687-FEDC8E25ED80}" srcOrd="8" destOrd="0" presId="urn:microsoft.com/office/officeart/2008/layout/LinedList"/>
    <dgm:cxn modelId="{7C058867-E413-471B-964E-A32A96CBC537}" type="presParOf" srcId="{97B9B917-6488-4844-AD96-52A021C72742}" destId="{F38BBC17-A513-42E1-AF60-C859104BD3A6}" srcOrd="9" destOrd="0" presId="urn:microsoft.com/office/officeart/2008/layout/LinedList"/>
    <dgm:cxn modelId="{005FE914-C1A4-4C46-BD55-4642CC3F1A5D}" type="presParOf" srcId="{97B9B917-6488-4844-AD96-52A021C72742}" destId="{D8FB9DAF-BE11-426A-A101-55C25B34324D}" srcOrd="10" destOrd="0" presId="urn:microsoft.com/office/officeart/2008/layout/LinedList"/>
    <dgm:cxn modelId="{0CCD22C4-C10D-4D2E-8812-E08BC541C7FF}" type="presParOf" srcId="{D8FB9DAF-BE11-426A-A101-55C25B34324D}" destId="{B3661E8D-150A-42FB-A663-C07BB633F1FF}" srcOrd="0" destOrd="0" presId="urn:microsoft.com/office/officeart/2008/layout/LinedList"/>
    <dgm:cxn modelId="{B2BC1012-3120-414F-9E1C-3E4CAF3D26FF}" type="presParOf" srcId="{D8FB9DAF-BE11-426A-A101-55C25B34324D}" destId="{81C15BE1-11AE-4A18-B272-6FF52D4247C3}" srcOrd="1" destOrd="0" presId="urn:microsoft.com/office/officeart/2008/layout/LinedList"/>
    <dgm:cxn modelId="{78101579-B240-45CD-B312-0E2FB38CB621}" type="presParOf" srcId="{D8FB9DAF-BE11-426A-A101-55C25B34324D}" destId="{456B5032-0E7F-444A-9739-96F3BD14F199}" srcOrd="2" destOrd="0" presId="urn:microsoft.com/office/officeart/2008/layout/LinedList"/>
    <dgm:cxn modelId="{1FC92EF1-8C08-4B84-9E1E-5906F1FA697F}" type="presParOf" srcId="{97B9B917-6488-4844-AD96-52A021C72742}" destId="{F8A0FECE-4959-47EF-8918-639B536F6310}" srcOrd="11" destOrd="0" presId="urn:microsoft.com/office/officeart/2008/layout/LinedList"/>
    <dgm:cxn modelId="{1E699316-6228-4FE8-861C-16CBA1631E1A}" type="presParOf" srcId="{97B9B917-6488-4844-AD96-52A021C72742}" destId="{B8833E03-425A-4C00-AF47-4FCF6D05462B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D5075C-5D36-4428-830A-65C14983AB3B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C1C5C0D-C2BD-42F8-AB05-5DD136D567A7}">
      <dsp:nvSpPr>
        <dsp:cNvPr id="0" name=""/>
        <dsp:cNvSpPr/>
      </dsp:nvSpPr>
      <dsp:spPr>
        <a:xfrm>
          <a:off x="0" y="0"/>
          <a:ext cx="2103120" cy="4497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6576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solidFill>
              <a:schemeClr val="tx1"/>
            </a:solidFill>
            <a:latin typeface="+mj-lt"/>
          </a:endParaRPr>
        </a:p>
      </dsp:txBody>
      <dsp:txXfrm>
        <a:off x="0" y="0"/>
        <a:ext cx="2103120" cy="4497534"/>
      </dsp:txXfrm>
    </dsp:sp>
    <dsp:sp modelId="{F51A26EA-1372-408A-A01B-AFA1422D57D7}">
      <dsp:nvSpPr>
        <dsp:cNvPr id="0" name=""/>
        <dsp:cNvSpPr/>
      </dsp:nvSpPr>
      <dsp:spPr>
        <a:xfrm>
          <a:off x="2260854" y="52870"/>
          <a:ext cx="8254746" cy="1057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+mj-lt"/>
            </a:rPr>
            <a:t>Angelika </a:t>
          </a:r>
          <a:r>
            <a:rPr lang="en-US" sz="1800" kern="1200" dirty="0" err="1">
              <a:latin typeface="+mj-lt"/>
            </a:rPr>
            <a:t>Popiela</a:t>
          </a:r>
          <a:endParaRPr lang="en-US" sz="1800" kern="1200" dirty="0">
            <a:latin typeface="+mj-lt"/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+mn-lt"/>
            </a:rPr>
            <a:t>Data Scientist</a:t>
          </a:r>
        </a:p>
      </dsp:txBody>
      <dsp:txXfrm>
        <a:off x="2260854" y="52870"/>
        <a:ext cx="8254746" cy="1057403"/>
      </dsp:txXfrm>
    </dsp:sp>
    <dsp:sp modelId="{BA244744-6C7D-4B8B-AB52-F684AF15CD32}">
      <dsp:nvSpPr>
        <dsp:cNvPr id="0" name=""/>
        <dsp:cNvSpPr/>
      </dsp:nvSpPr>
      <dsp:spPr>
        <a:xfrm>
          <a:off x="2103120" y="1110273"/>
          <a:ext cx="84124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FEF67A8-8011-4B0C-8016-5A5C4DC39CBD}">
      <dsp:nvSpPr>
        <dsp:cNvPr id="0" name=""/>
        <dsp:cNvSpPr/>
      </dsp:nvSpPr>
      <dsp:spPr>
        <a:xfrm>
          <a:off x="2260854" y="1163143"/>
          <a:ext cx="8254746" cy="1057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+mj-lt"/>
            </a:rPr>
            <a:t>Błażej Ratman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+mn-lt"/>
            </a:rPr>
            <a:t>Data Scientist</a:t>
          </a:r>
          <a:endParaRPr lang="en-US" sz="1200" kern="1200" dirty="0">
            <a:latin typeface="+mn-lt"/>
          </a:endParaRPr>
        </a:p>
      </dsp:txBody>
      <dsp:txXfrm>
        <a:off x="2260854" y="1163143"/>
        <a:ext cx="8254746" cy="1057403"/>
      </dsp:txXfrm>
    </dsp:sp>
    <dsp:sp modelId="{67A5ED24-7DF9-45D1-90AD-AB56CC571162}">
      <dsp:nvSpPr>
        <dsp:cNvPr id="0" name=""/>
        <dsp:cNvSpPr/>
      </dsp:nvSpPr>
      <dsp:spPr>
        <a:xfrm>
          <a:off x="2103120" y="2220547"/>
          <a:ext cx="84124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ABBC4EE-4B40-489C-BA9A-E591FFF6349D}">
      <dsp:nvSpPr>
        <dsp:cNvPr id="0" name=""/>
        <dsp:cNvSpPr/>
      </dsp:nvSpPr>
      <dsp:spPr>
        <a:xfrm>
          <a:off x="2260854" y="2273417"/>
          <a:ext cx="8254746" cy="1057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+mj-lt"/>
            </a:rPr>
            <a:t>Jonasz Krawczyk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+mn-lt"/>
            </a:rPr>
            <a:t>Application Designer</a:t>
          </a:r>
          <a:endParaRPr lang="en-US" sz="1200" kern="1200" dirty="0">
            <a:latin typeface="+mn-lt"/>
          </a:endParaRPr>
        </a:p>
      </dsp:txBody>
      <dsp:txXfrm>
        <a:off x="2260854" y="2273417"/>
        <a:ext cx="8254746" cy="1057403"/>
      </dsp:txXfrm>
    </dsp:sp>
    <dsp:sp modelId="{1C3E23FF-3D74-49D4-A687-FEDC8E25ED80}">
      <dsp:nvSpPr>
        <dsp:cNvPr id="0" name=""/>
        <dsp:cNvSpPr/>
      </dsp:nvSpPr>
      <dsp:spPr>
        <a:xfrm>
          <a:off x="2103120" y="3330821"/>
          <a:ext cx="84124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1C15BE1-11AE-4A18-B272-6FF52D4247C3}">
      <dsp:nvSpPr>
        <dsp:cNvPr id="0" name=""/>
        <dsp:cNvSpPr/>
      </dsp:nvSpPr>
      <dsp:spPr>
        <a:xfrm>
          <a:off x="2260854" y="3383691"/>
          <a:ext cx="8254746" cy="1057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+mj-lt"/>
            </a:rPr>
            <a:t>Hubert Stadnicki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+mn-lt"/>
            </a:rPr>
            <a:t>Business Analyst</a:t>
          </a:r>
          <a:endParaRPr lang="en-US" sz="1200" kern="1200" dirty="0">
            <a:latin typeface="+mn-lt"/>
          </a:endParaRPr>
        </a:p>
      </dsp:txBody>
      <dsp:txXfrm>
        <a:off x="2260854" y="3383691"/>
        <a:ext cx="8254746" cy="1057403"/>
      </dsp:txXfrm>
    </dsp:sp>
    <dsp:sp modelId="{F8A0FECE-4959-47EF-8918-639B536F6310}">
      <dsp:nvSpPr>
        <dsp:cNvPr id="0" name=""/>
        <dsp:cNvSpPr/>
      </dsp:nvSpPr>
      <dsp:spPr>
        <a:xfrm>
          <a:off x="2103120" y="4441095"/>
          <a:ext cx="84124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BE15F-B090-4CF7-BFCF-98C3F033F340}" type="datetimeFigureOut">
              <a:rPr lang="en-US" smtClean="0"/>
              <a:t>5/25/2022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E118-DCD0-425E-8F60-56D854F882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90BB5-5D2F-4678-ABFA-886B35A080E3}" type="datetimeFigureOut">
              <a:rPr lang="en-US" smtClean="0"/>
              <a:t>5/25/2022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913A0-8194-43AB-8CE1-D8825DE315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k and re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4" descr="Photo of palm leaves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8" descr="photo of laptop keyboard bordered by 2 palm leave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192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close up photo of leav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alm tree leaves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close up photo of plant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anchor="ctr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/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foshareacademy/jdszr6-World-data-analysis/tree/master/Projekt_ML" TargetMode="Externa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>
            <a:normAutofit/>
          </a:bodyPr>
          <a:lstStyle/>
          <a:p>
            <a:r>
              <a:rPr lang="en-US" dirty="0"/>
              <a:t>Machine Learning Project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/>
          <a:lstStyle/>
          <a:p>
            <a:r>
              <a:rPr lang="en-US" dirty="0"/>
              <a:t>World Data Analysis team</a:t>
            </a:r>
          </a:p>
        </p:txBody>
      </p:sp>
      <p:pic>
        <p:nvPicPr>
          <p:cNvPr id="16" name="Picture Placeholder 15" descr="photo of 2 men drawing a graph&#10;">
            <a:extLst>
              <a:ext uri="{FF2B5EF4-FFF2-40B4-BE49-F238E27FC236}">
                <a16:creationId xmlns:a16="http://schemas.microsoft.com/office/drawing/2014/main" id="{AE10A7AB-4E16-4B85-8C75-FABB6412DD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3825" y="1143000"/>
            <a:ext cx="5029200" cy="4572000"/>
          </a:xfrm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1115568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Dziękujemy</a:t>
            </a:r>
            <a:br>
              <a:rPr lang="en-US" dirty="0"/>
            </a:br>
            <a:r>
              <a:rPr lang="en-US" sz="2000" dirty="0"/>
              <a:t>GitHub: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2217" y="3566160"/>
            <a:ext cx="3951213" cy="2651760"/>
          </a:xfrm>
        </p:spPr>
        <p:txBody>
          <a:bodyPr/>
          <a:lstStyle/>
          <a:p>
            <a: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jdszr6-World-data-analysis/</a:t>
            </a:r>
            <a:r>
              <a:rPr lang="en-US" dirty="0" err="1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Projekt_ML</a:t>
            </a:r>
            <a: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at master · </a:t>
            </a:r>
            <a:r>
              <a:rPr lang="en-US" dirty="0" err="1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infoshareacademy</a:t>
            </a:r>
            <a: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/jdszr6-World-data-analysis (github.com)</a:t>
            </a:r>
            <a:endParaRPr lang="en-US" dirty="0">
              <a:solidFill>
                <a:srgbClr val="0563C1"/>
              </a:solidFill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0C547-CAAA-4F67-8DFD-712B97B1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15052-8236-4F49-9521-4C0E2B4F4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World Data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Zespół</a:t>
            </a:r>
            <a:r>
              <a:rPr lang="en-US" dirty="0"/>
              <a:t> </a:t>
            </a:r>
            <a:r>
              <a:rPr lang="en-US" dirty="0" err="1"/>
              <a:t>tworzący</a:t>
            </a:r>
            <a:r>
              <a:rPr lang="en-US" dirty="0"/>
              <a:t> </a:t>
            </a:r>
            <a:r>
              <a:rPr lang="en-US" dirty="0" err="1"/>
              <a:t>aplikację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ACEAC8-9981-4A69-A3CD-BABCCC4776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64BDA-6240-43FA-897D-C5284AC3B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World 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40" name="SmartArt Placeholder 39" descr="Org chart SmartArt graphic">
            <a:extLst>
              <a:ext uri="{FF2B5EF4-FFF2-40B4-BE49-F238E27FC236}">
                <a16:creationId xmlns:a16="http://schemas.microsoft.com/office/drawing/2014/main" id="{2639E283-05D4-48C9-A81B-58E81C4669D7}"/>
              </a:ext>
            </a:extLst>
          </p:cNvPr>
          <p:cNvGraphicFramePr>
            <a:graphicFrameLocks noGrp="1"/>
          </p:cNvGraphicFramePr>
          <p:nvPr>
            <p:ph type="dgm" sz="quarter" idx="27"/>
            <p:extLst>
              <p:ext uri="{D42A27DB-BD31-4B8C-83A1-F6EECF244321}">
                <p14:modId xmlns:p14="http://schemas.microsoft.com/office/powerpoint/2010/main" val="2746694274"/>
              </p:ext>
            </p:extLst>
          </p:nvPr>
        </p:nvGraphicFramePr>
        <p:xfrm>
          <a:off x="1087438" y="1501630"/>
          <a:ext cx="10515600" cy="4497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7763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hoto of plant next to a couch">
            <a:extLst>
              <a:ext uri="{FF2B5EF4-FFF2-40B4-BE49-F238E27FC236}">
                <a16:creationId xmlns:a16="http://schemas.microsoft.com/office/drawing/2014/main" id="{E02808E2-CED6-4042-B4A7-74D40168FF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34" name="Title 33">
            <a:extLst>
              <a:ext uri="{FF2B5EF4-FFF2-40B4-BE49-F238E27FC236}">
                <a16:creationId xmlns:a16="http://schemas.microsoft.com/office/drawing/2014/main" id="{1EF02964-6708-42E7-9841-A3E40E249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</p:spPr>
        <p:txBody>
          <a:bodyPr/>
          <a:lstStyle/>
          <a:p>
            <a:r>
              <a:rPr lang="en-ZA" dirty="0" err="1"/>
              <a:t>Cel</a:t>
            </a:r>
            <a:r>
              <a:rPr lang="en-ZA" dirty="0"/>
              <a:t> </a:t>
            </a:r>
            <a:r>
              <a:rPr lang="en-ZA" dirty="0" err="1"/>
              <a:t>projektu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8B68F-CCA9-4C91-85AC-597D8C51D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00" y="2996693"/>
            <a:ext cx="4416552" cy="22169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Zbudowanie</a:t>
            </a:r>
            <a:r>
              <a:rPr lang="en-US" dirty="0"/>
              <a:t> </a:t>
            </a:r>
            <a:r>
              <a:rPr lang="en-US" dirty="0" err="1"/>
              <a:t>aplikacji</a:t>
            </a:r>
            <a:r>
              <a:rPr lang="en-US" dirty="0"/>
              <a:t>, </a:t>
            </a:r>
            <a:r>
              <a:rPr lang="en-US" dirty="0" err="1"/>
              <a:t>która</a:t>
            </a:r>
            <a:r>
              <a:rPr lang="en-US" dirty="0"/>
              <a:t> </a:t>
            </a:r>
            <a:r>
              <a:rPr lang="en-US" dirty="0" err="1"/>
              <a:t>pozwoli</a:t>
            </a:r>
            <a:r>
              <a:rPr lang="en-US" dirty="0"/>
              <a:t> </a:t>
            </a:r>
            <a:r>
              <a:rPr lang="en-US" dirty="0" err="1"/>
              <a:t>zastąpić</a:t>
            </a:r>
            <a:r>
              <a:rPr lang="en-US" dirty="0"/>
              <a:t> </a:t>
            </a:r>
            <a:r>
              <a:rPr lang="en-US" dirty="0" err="1"/>
              <a:t>lekarzy</a:t>
            </a:r>
            <a:r>
              <a:rPr lang="en-US" dirty="0"/>
              <a:t> w </a:t>
            </a:r>
            <a:r>
              <a:rPr lang="en-US" dirty="0" err="1"/>
              <a:t>pewnych</a:t>
            </a:r>
            <a:r>
              <a:rPr lang="en-US" dirty="0"/>
              <a:t> </a:t>
            </a:r>
            <a:r>
              <a:rPr lang="en-US" dirty="0" err="1"/>
              <a:t>aspektach</a:t>
            </a:r>
            <a:r>
              <a:rPr lang="en-US" dirty="0"/>
              <a:t> </a:t>
            </a:r>
            <a:r>
              <a:rPr lang="en-US" dirty="0" err="1"/>
              <a:t>zachowując</a:t>
            </a:r>
            <a:r>
              <a:rPr lang="en-US" dirty="0"/>
              <a:t> </a:t>
            </a:r>
            <a:r>
              <a:rPr lang="en-US" dirty="0" err="1"/>
              <a:t>przy</a:t>
            </a:r>
            <a:r>
              <a:rPr lang="en-US" dirty="0"/>
              <a:t> </a:t>
            </a:r>
            <a:r>
              <a:rPr lang="en-US" dirty="0" err="1"/>
              <a:t>tym</a:t>
            </a:r>
            <a:r>
              <a:rPr lang="en-US" dirty="0"/>
              <a:t> </a:t>
            </a:r>
            <a:r>
              <a:rPr lang="en-US" dirty="0" err="1"/>
              <a:t>wysoką</a:t>
            </a:r>
            <a:r>
              <a:rPr lang="en-US" dirty="0"/>
              <a:t> </a:t>
            </a:r>
            <a:r>
              <a:rPr lang="en-US" dirty="0" err="1"/>
              <a:t>dokładność</a:t>
            </a:r>
            <a:r>
              <a:rPr lang="en-US" dirty="0"/>
              <a:t> </a:t>
            </a:r>
            <a:r>
              <a:rPr lang="en-US" dirty="0" err="1"/>
              <a:t>predykcji</a:t>
            </a:r>
            <a:r>
              <a:rPr lang="en-US" dirty="0"/>
              <a:t>. </a:t>
            </a:r>
            <a:r>
              <a:rPr lang="en-US" dirty="0" err="1"/>
              <a:t>Skrócenie</a:t>
            </a:r>
            <a:r>
              <a:rPr lang="en-US" dirty="0"/>
              <a:t> </a:t>
            </a:r>
            <a:r>
              <a:rPr lang="en-US" dirty="0" err="1"/>
              <a:t>czasu</a:t>
            </a:r>
            <a:r>
              <a:rPr lang="en-US" dirty="0"/>
              <a:t> </a:t>
            </a:r>
            <a:r>
              <a:rPr lang="en-US" dirty="0" err="1"/>
              <a:t>poświęcanego</a:t>
            </a:r>
            <a:r>
              <a:rPr lang="en-US" dirty="0"/>
              <a:t> </a:t>
            </a:r>
            <a:r>
              <a:rPr lang="en-US" dirty="0" err="1"/>
              <a:t>przez</a:t>
            </a:r>
            <a:r>
              <a:rPr lang="en-US" dirty="0"/>
              <a:t> </a:t>
            </a:r>
            <a:r>
              <a:rPr lang="en-US" dirty="0" err="1"/>
              <a:t>lekarzy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analizę</a:t>
            </a:r>
            <a:r>
              <a:rPr lang="en-US" dirty="0"/>
              <a:t> </a:t>
            </a:r>
            <a:r>
              <a:rPr lang="en-US" dirty="0" err="1"/>
              <a:t>wyników</a:t>
            </a:r>
            <a:r>
              <a:rPr lang="en-US" dirty="0"/>
              <a:t> </a:t>
            </a:r>
            <a:r>
              <a:rPr lang="en-US" dirty="0" err="1"/>
              <a:t>pacjentów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2DE98-C429-4715-BA3C-5D6C820084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B2A80-0DA3-4033-A669-A78961428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World Data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AD4D1-035C-4B0B-8CCF-210BA5D5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992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>
            <a:normAutofit/>
          </a:bodyPr>
          <a:lstStyle/>
          <a:p>
            <a:r>
              <a:rPr lang="en-US" dirty="0" err="1"/>
              <a:t>Sytuacja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rynku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312" y="3548340"/>
            <a:ext cx="2743200" cy="2286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Nowe</a:t>
            </a:r>
            <a:r>
              <a:rPr lang="en-US" dirty="0"/>
              <a:t> </a:t>
            </a:r>
            <a:r>
              <a:rPr lang="en-US" dirty="0" err="1"/>
              <a:t>technologie</a:t>
            </a:r>
            <a:r>
              <a:rPr lang="en-US" dirty="0"/>
              <a:t> </a:t>
            </a:r>
            <a:r>
              <a:rPr lang="en-US" dirty="0" err="1"/>
              <a:t>znajdują</a:t>
            </a:r>
            <a:r>
              <a:rPr lang="en-US" dirty="0"/>
              <a:t> </a:t>
            </a:r>
            <a:r>
              <a:rPr lang="en-US" dirty="0" err="1"/>
              <a:t>coraz</a:t>
            </a:r>
            <a:r>
              <a:rPr lang="en-US" dirty="0"/>
              <a:t> </a:t>
            </a:r>
            <a:r>
              <a:rPr lang="en-US" dirty="0" err="1"/>
              <a:t>więcej</a:t>
            </a:r>
            <a:r>
              <a:rPr lang="en-US" dirty="0"/>
              <a:t> </a:t>
            </a:r>
            <a:r>
              <a:rPr lang="en-US" dirty="0" err="1"/>
              <a:t>zastosowań</a:t>
            </a:r>
            <a:r>
              <a:rPr lang="en-US" dirty="0"/>
              <a:t> w </a:t>
            </a:r>
            <a:r>
              <a:rPr lang="en-US" dirty="0" err="1"/>
              <a:t>medycynie</a:t>
            </a:r>
            <a:r>
              <a:rPr lang="en-US" dirty="0"/>
              <a:t>. </a:t>
            </a:r>
            <a:r>
              <a:rPr lang="en-US" dirty="0" err="1"/>
              <a:t>Służba</a:t>
            </a:r>
            <a:r>
              <a:rPr lang="en-US" dirty="0"/>
              <a:t> </a:t>
            </a:r>
            <a:r>
              <a:rPr lang="en-US" dirty="0" err="1"/>
              <a:t>zdrowia</a:t>
            </a:r>
            <a:r>
              <a:rPr lang="en-US" dirty="0"/>
              <a:t>, aby </a:t>
            </a:r>
            <a:r>
              <a:rPr lang="en-US" dirty="0" err="1"/>
              <a:t>być</a:t>
            </a:r>
            <a:r>
              <a:rPr lang="en-US" dirty="0"/>
              <a:t> </a:t>
            </a:r>
            <a:r>
              <a:rPr lang="en-US" dirty="0" err="1"/>
              <a:t>efektywną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wydolną</a:t>
            </a:r>
            <a:r>
              <a:rPr lang="en-US" dirty="0"/>
              <a:t> </a:t>
            </a:r>
            <a:r>
              <a:rPr lang="en-US" dirty="0" err="1"/>
              <a:t>musi</a:t>
            </a:r>
            <a:r>
              <a:rPr lang="en-US" dirty="0"/>
              <a:t> </a:t>
            </a:r>
            <a:r>
              <a:rPr lang="en-US" dirty="0" err="1"/>
              <a:t>inwestować</a:t>
            </a:r>
            <a:r>
              <a:rPr lang="en-US" dirty="0"/>
              <a:t> w </a:t>
            </a:r>
            <a:r>
              <a:rPr lang="en-US" dirty="0" err="1"/>
              <a:t>innowacyjne</a:t>
            </a:r>
            <a:r>
              <a:rPr lang="en-US" dirty="0"/>
              <a:t> </a:t>
            </a:r>
            <a:r>
              <a:rPr lang="en-US" dirty="0" err="1"/>
              <a:t>rozwiązania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E1D7404-44B2-41E5-9B1C-26216EB1EC6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/>
          <a:p>
            <a:r>
              <a:rPr lang="en-US" dirty="0" err="1"/>
              <a:t>Placówki</a:t>
            </a:r>
            <a:r>
              <a:rPr lang="en-US" dirty="0"/>
              <a:t> </a:t>
            </a:r>
            <a:r>
              <a:rPr lang="en-US" dirty="0" err="1"/>
              <a:t>służby</a:t>
            </a:r>
            <a:r>
              <a:rPr lang="en-US" dirty="0"/>
              <a:t> </a:t>
            </a:r>
            <a:r>
              <a:rPr lang="en-US" dirty="0" err="1"/>
              <a:t>zdrowia</a:t>
            </a:r>
            <a:r>
              <a:rPr lang="en-US" dirty="0"/>
              <a:t> </a:t>
            </a:r>
            <a:r>
              <a:rPr lang="en-US" dirty="0" err="1"/>
              <a:t>zarówno</a:t>
            </a:r>
            <a:r>
              <a:rPr lang="en-US" dirty="0"/>
              <a:t> </a:t>
            </a:r>
            <a:r>
              <a:rPr lang="en-US" dirty="0" err="1"/>
              <a:t>państwowe</a:t>
            </a:r>
            <a:r>
              <a:rPr lang="en-US" dirty="0"/>
              <a:t> jak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prywatne</a:t>
            </a:r>
            <a:r>
              <a:rPr lang="en-US" dirty="0"/>
              <a:t> </a:t>
            </a:r>
            <a:r>
              <a:rPr lang="en-US" dirty="0" err="1"/>
              <a:t>przeznaczają</a:t>
            </a:r>
            <a:r>
              <a:rPr lang="en-US" dirty="0"/>
              <a:t> </a:t>
            </a:r>
            <a:r>
              <a:rPr lang="en-US" dirty="0" err="1"/>
              <a:t>coraz</a:t>
            </a:r>
            <a:r>
              <a:rPr lang="en-US" dirty="0"/>
              <a:t> </a:t>
            </a:r>
            <a:r>
              <a:rPr lang="en-US" dirty="0" err="1"/>
              <a:t>więcej</a:t>
            </a:r>
            <a:r>
              <a:rPr lang="en-US" dirty="0"/>
              <a:t> </a:t>
            </a:r>
            <a:r>
              <a:rPr lang="en-US" dirty="0" err="1"/>
              <a:t>pieniędzy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inwestycje</a:t>
            </a:r>
            <a:r>
              <a:rPr lang="en-US" dirty="0"/>
              <a:t> w </a:t>
            </a:r>
            <a:r>
              <a:rPr lang="en-US" dirty="0" err="1"/>
              <a:t>automatyzację</a:t>
            </a:r>
            <a:r>
              <a:rPr lang="en-US" dirty="0"/>
              <a:t> </a:t>
            </a:r>
            <a:r>
              <a:rPr lang="en-US" dirty="0" err="1"/>
              <a:t>świadczonych</a:t>
            </a:r>
            <a:r>
              <a:rPr lang="en-US" dirty="0"/>
              <a:t> </a:t>
            </a:r>
            <a:r>
              <a:rPr lang="en-US" dirty="0" err="1"/>
              <a:t>usług</a:t>
            </a:r>
            <a:r>
              <a:rPr lang="en-US" dirty="0"/>
              <a:t> (np. e-</a:t>
            </a:r>
            <a:r>
              <a:rPr lang="en-US" dirty="0" err="1"/>
              <a:t>zwolnienie</a:t>
            </a:r>
            <a:r>
              <a:rPr lang="en-US" dirty="0"/>
              <a:t>, e-</a:t>
            </a:r>
            <a:r>
              <a:rPr lang="en-US" dirty="0" err="1"/>
              <a:t>repecta</a:t>
            </a:r>
            <a:r>
              <a:rPr lang="en-US" dirty="0"/>
              <a:t>, e-</a:t>
            </a:r>
            <a:r>
              <a:rPr lang="en-US" dirty="0" err="1"/>
              <a:t>wizyta</a:t>
            </a:r>
            <a:r>
              <a:rPr lang="en-US" dirty="0"/>
              <a:t>)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91CD11A-AD36-4E45-855A-2546C295CEB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65592" y="3548340"/>
            <a:ext cx="2743200" cy="2286000"/>
          </a:xfrm>
        </p:spPr>
        <p:txBody>
          <a:bodyPr/>
          <a:lstStyle/>
          <a:p>
            <a:r>
              <a:rPr lang="en-US" dirty="0"/>
              <a:t>Na </a:t>
            </a:r>
            <a:r>
              <a:rPr lang="en-US" dirty="0" err="1"/>
              <a:t>rynku</a:t>
            </a:r>
            <a:r>
              <a:rPr lang="en-US" dirty="0"/>
              <a:t> </a:t>
            </a:r>
            <a:r>
              <a:rPr lang="en-US" dirty="0" err="1"/>
              <a:t>nie</a:t>
            </a:r>
            <a:r>
              <a:rPr lang="en-US" dirty="0"/>
              <a:t> ma </a:t>
            </a:r>
            <a:r>
              <a:rPr lang="en-US" dirty="0" err="1"/>
              <a:t>rozwiązania</a:t>
            </a:r>
            <a:r>
              <a:rPr lang="en-US" dirty="0"/>
              <a:t>, </a:t>
            </a:r>
            <a:r>
              <a:rPr lang="en-US" dirty="0" err="1"/>
              <a:t>które</a:t>
            </a:r>
            <a:r>
              <a:rPr lang="en-US" dirty="0"/>
              <a:t> </a:t>
            </a:r>
            <a:r>
              <a:rPr lang="en-US" dirty="0" err="1"/>
              <a:t>oferuje</a:t>
            </a:r>
            <a:r>
              <a:rPr lang="en-US" dirty="0"/>
              <a:t> to co </a:t>
            </a:r>
            <a:r>
              <a:rPr lang="en-US" dirty="0" err="1"/>
              <a:t>nasza</a:t>
            </a:r>
            <a:r>
              <a:rPr lang="en-US" dirty="0"/>
              <a:t> </a:t>
            </a:r>
            <a:r>
              <a:rPr lang="en-US" dirty="0" err="1"/>
              <a:t>aplikacja</a:t>
            </a:r>
            <a:r>
              <a:rPr lang="en-US" dirty="0"/>
              <a:t>. To jest </a:t>
            </a:r>
            <a:r>
              <a:rPr lang="en-US" dirty="0" err="1"/>
              <a:t>naszą</a:t>
            </a:r>
            <a:r>
              <a:rPr lang="en-US" dirty="0"/>
              <a:t> </a:t>
            </a:r>
            <a:r>
              <a:rPr lang="en-US" dirty="0" err="1"/>
              <a:t>zaletą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BEAB-4380-4A47-B648-13315E04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DE0E2-B032-4403-9106-5A8349B4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World Data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5" name="Graphic 24" descr="Tools outline">
            <a:extLst>
              <a:ext uri="{FF2B5EF4-FFF2-40B4-BE49-F238E27FC236}">
                <a16:creationId xmlns:a16="http://schemas.microsoft.com/office/drawing/2014/main" id="{7E436211-2D54-47AE-BB55-F32290DDB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58390" y="2705418"/>
            <a:ext cx="731520" cy="731520"/>
          </a:xfrm>
          <a:prstGeom prst="rect">
            <a:avLst/>
          </a:prstGeom>
        </p:spPr>
      </p:pic>
      <p:pic>
        <p:nvPicPr>
          <p:cNvPr id="27" name="Graphic 26" descr="Bar graph with upward trend outline">
            <a:extLst>
              <a:ext uri="{FF2B5EF4-FFF2-40B4-BE49-F238E27FC236}">
                <a16:creationId xmlns:a16="http://schemas.microsoft.com/office/drawing/2014/main" id="{64F99BBE-1996-4227-A4DE-D13CD3514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65292" y="2727326"/>
            <a:ext cx="731520" cy="731520"/>
          </a:xfrm>
          <a:prstGeom prst="rect">
            <a:avLst/>
          </a:prstGeom>
        </p:spPr>
      </p:pic>
      <p:pic>
        <p:nvPicPr>
          <p:cNvPr id="29" name="Graphic 28" descr="Money outline">
            <a:extLst>
              <a:ext uri="{FF2B5EF4-FFF2-40B4-BE49-F238E27FC236}">
                <a16:creationId xmlns:a16="http://schemas.microsoft.com/office/drawing/2014/main" id="{2EE071B9-4843-404F-95CC-3894A5FAD6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71940" y="2739633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92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Problemy</a:t>
            </a:r>
            <a:r>
              <a:rPr lang="en-US" dirty="0"/>
              <a:t> </a:t>
            </a:r>
            <a:r>
              <a:rPr lang="en-US" dirty="0" err="1"/>
              <a:t>służby</a:t>
            </a:r>
            <a:r>
              <a:rPr lang="en-US" dirty="0"/>
              <a:t> </a:t>
            </a:r>
            <a:r>
              <a:rPr lang="en-US" dirty="0" err="1"/>
              <a:t>zdrowia</a:t>
            </a:r>
            <a:r>
              <a:rPr lang="en-US" dirty="0"/>
              <a:t> </a:t>
            </a:r>
            <a:r>
              <a:rPr lang="en-US" dirty="0" err="1"/>
              <a:t>wg</a:t>
            </a:r>
            <a:r>
              <a:rPr lang="en-US" dirty="0"/>
              <a:t> </a:t>
            </a:r>
            <a:r>
              <a:rPr lang="en-US" dirty="0" err="1"/>
              <a:t>lekarzy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Raport</a:t>
            </a:r>
            <a:r>
              <a:rPr lang="en-US" dirty="0"/>
              <a:t> E-</a:t>
            </a:r>
            <a:r>
              <a:rPr lang="en-US" dirty="0" err="1"/>
              <a:t>Zdrowie</a:t>
            </a:r>
            <a:r>
              <a:rPr lang="en-US" dirty="0"/>
              <a:t> 2018)</a:t>
            </a:r>
          </a:p>
        </p:txBody>
      </p:sp>
      <p:sp>
        <p:nvSpPr>
          <p:cNvPr id="40" name="Content Placeholder 28">
            <a:extLst>
              <a:ext uri="{FF2B5EF4-FFF2-40B4-BE49-F238E27FC236}">
                <a16:creationId xmlns:a16="http://schemas.microsoft.com/office/drawing/2014/main" id="{DA2C1685-839D-BB46-B1E8-A38664748DC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657183" y="2411516"/>
            <a:ext cx="4114800" cy="274320"/>
          </a:xfrm>
        </p:spPr>
        <p:txBody>
          <a:bodyPr/>
          <a:lstStyle/>
          <a:p>
            <a:r>
              <a:rPr lang="en-US" dirty="0" err="1"/>
              <a:t>Niedobór</a:t>
            </a:r>
            <a:r>
              <a:rPr lang="en-US" dirty="0"/>
              <a:t> </a:t>
            </a:r>
            <a:r>
              <a:rPr lang="en-US" dirty="0" err="1"/>
              <a:t>oraz</a:t>
            </a:r>
            <a:r>
              <a:rPr lang="en-US" dirty="0"/>
              <a:t> </a:t>
            </a:r>
            <a:r>
              <a:rPr lang="en-US" dirty="0" err="1"/>
              <a:t>starzenie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</a:t>
            </a:r>
            <a:r>
              <a:rPr lang="en-US" dirty="0" err="1"/>
              <a:t>personelu</a:t>
            </a:r>
            <a:endParaRPr lang="en-US" dirty="0"/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032280DC-AEF9-204E-A92B-A433E91E4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183" y="2707071"/>
            <a:ext cx="4114800" cy="731520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sz="1100" dirty="0" err="1"/>
              <a:t>Najniższa</a:t>
            </a:r>
            <a:r>
              <a:rPr lang="en-US" sz="1100" dirty="0"/>
              <a:t> </a:t>
            </a:r>
            <a:r>
              <a:rPr lang="en-US" sz="1100" dirty="0" err="1"/>
              <a:t>liczba</a:t>
            </a:r>
            <a:r>
              <a:rPr lang="en-US" sz="1100" dirty="0"/>
              <a:t> </a:t>
            </a:r>
            <a:r>
              <a:rPr lang="en-US" sz="1100" dirty="0" err="1"/>
              <a:t>praktykujących</a:t>
            </a:r>
            <a:r>
              <a:rPr lang="en-US" sz="1100" dirty="0"/>
              <a:t> </a:t>
            </a:r>
            <a:r>
              <a:rPr lang="en-US" sz="1100" dirty="0" err="1"/>
              <a:t>lekarzy</a:t>
            </a:r>
            <a:r>
              <a:rPr lang="en-US" sz="1100" dirty="0"/>
              <a:t> </a:t>
            </a:r>
            <a:r>
              <a:rPr lang="en-US" sz="1100" dirty="0" err="1"/>
              <a:t>spośród</a:t>
            </a:r>
            <a:r>
              <a:rPr lang="en-US" sz="1100" dirty="0"/>
              <a:t> </a:t>
            </a:r>
            <a:r>
              <a:rPr lang="en-US" sz="1100" dirty="0" err="1"/>
              <a:t>krajów</a:t>
            </a:r>
            <a:r>
              <a:rPr lang="en-US" sz="1100" dirty="0"/>
              <a:t> UE (</a:t>
            </a:r>
            <a:r>
              <a:rPr lang="en-US" sz="1100" dirty="0" err="1"/>
              <a:t>średnia</a:t>
            </a:r>
            <a:r>
              <a:rPr lang="en-US" sz="1100" dirty="0"/>
              <a:t> 3.8, </a:t>
            </a:r>
            <a:r>
              <a:rPr lang="en-US" sz="1100" dirty="0" err="1"/>
              <a:t>Polska</a:t>
            </a:r>
            <a:r>
              <a:rPr lang="en-US" sz="1100" dirty="0"/>
              <a:t> 2.4 </a:t>
            </a:r>
            <a:r>
              <a:rPr lang="en-US" sz="1100" dirty="0" err="1"/>
              <a:t>na</a:t>
            </a:r>
            <a:r>
              <a:rPr lang="en-US" sz="1100" dirty="0"/>
              <a:t> 1000 </a:t>
            </a:r>
            <a:r>
              <a:rPr lang="en-US" sz="1100" dirty="0" err="1"/>
              <a:t>mieszkańcow</a:t>
            </a:r>
            <a:r>
              <a:rPr lang="en-US" sz="1100" dirty="0"/>
              <a:t>). </a:t>
            </a:r>
            <a:r>
              <a:rPr lang="en-US" sz="1100" dirty="0" err="1"/>
              <a:t>Średni</a:t>
            </a:r>
            <a:r>
              <a:rPr lang="en-US" sz="1100" dirty="0"/>
              <a:t> </a:t>
            </a:r>
            <a:r>
              <a:rPr lang="en-US" sz="1100" dirty="0" err="1"/>
              <a:t>wiek</a:t>
            </a:r>
            <a:r>
              <a:rPr lang="en-US" sz="1100" dirty="0"/>
              <a:t> </a:t>
            </a:r>
            <a:r>
              <a:rPr lang="en-US" sz="1100" dirty="0" err="1"/>
              <a:t>lekarza</a:t>
            </a:r>
            <a:r>
              <a:rPr lang="en-US" sz="1100" dirty="0"/>
              <a:t> </a:t>
            </a:r>
            <a:r>
              <a:rPr lang="en-US" sz="1100" dirty="0" err="1"/>
              <a:t>specjalisty</a:t>
            </a:r>
            <a:r>
              <a:rPr lang="en-US" sz="1100" dirty="0"/>
              <a:t> 54 </a:t>
            </a:r>
            <a:r>
              <a:rPr lang="en-US" sz="1100" dirty="0" err="1"/>
              <a:t>lata</a:t>
            </a:r>
            <a:r>
              <a:rPr lang="en-US" sz="1100" dirty="0"/>
              <a:t>.</a:t>
            </a:r>
          </a:p>
        </p:txBody>
      </p:sp>
      <p:sp>
        <p:nvSpPr>
          <p:cNvPr id="43" name="Content Placeholder 31">
            <a:extLst>
              <a:ext uri="{FF2B5EF4-FFF2-40B4-BE49-F238E27FC236}">
                <a16:creationId xmlns:a16="http://schemas.microsoft.com/office/drawing/2014/main" id="{FFD777EC-E653-DE40-A635-99F5A0B723DE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1657183" y="3567512"/>
            <a:ext cx="4114800" cy="274320"/>
          </a:xfrm>
        </p:spPr>
        <p:txBody>
          <a:bodyPr/>
          <a:lstStyle/>
          <a:p>
            <a:r>
              <a:rPr lang="en-US" dirty="0" err="1"/>
              <a:t>Nadmierna</a:t>
            </a:r>
            <a:r>
              <a:rPr lang="en-US" dirty="0"/>
              <a:t> </a:t>
            </a:r>
            <a:r>
              <a:rPr lang="en-US" dirty="0" err="1"/>
              <a:t>biurokratyzacja</a:t>
            </a:r>
            <a:endParaRPr lang="en-US" dirty="0"/>
          </a:p>
        </p:txBody>
      </p:sp>
      <p:sp>
        <p:nvSpPr>
          <p:cNvPr id="42" name="Content Placeholder 30">
            <a:extLst>
              <a:ext uri="{FF2B5EF4-FFF2-40B4-BE49-F238E27FC236}">
                <a16:creationId xmlns:a16="http://schemas.microsoft.com/office/drawing/2014/main" id="{F040CB1D-0082-0741-910A-688CA7131529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657183" y="3863067"/>
            <a:ext cx="4114800" cy="731520"/>
          </a:xfrm>
        </p:spPr>
        <p:txBody>
          <a:bodyPr>
            <a:noAutofit/>
          </a:bodyPr>
          <a:lstStyle/>
          <a:p>
            <a:r>
              <a:rPr lang="en-US" sz="1000" dirty="0" err="1"/>
              <a:t>Lekarz</a:t>
            </a:r>
            <a:r>
              <a:rPr lang="en-US" sz="1000" dirty="0"/>
              <a:t> </a:t>
            </a:r>
            <a:r>
              <a:rPr lang="en-US" sz="1000" dirty="0" err="1"/>
              <a:t>podczas</a:t>
            </a:r>
            <a:r>
              <a:rPr lang="en-US" sz="1000" dirty="0"/>
              <a:t> 20 </a:t>
            </a:r>
            <a:r>
              <a:rPr lang="en-US" sz="1000" dirty="0" err="1"/>
              <a:t>minutowej</a:t>
            </a:r>
            <a:r>
              <a:rPr lang="en-US" sz="1000" dirty="0"/>
              <a:t> </a:t>
            </a:r>
            <a:r>
              <a:rPr lang="en-US" sz="1000" dirty="0" err="1"/>
              <a:t>wizyty</a:t>
            </a:r>
            <a:r>
              <a:rPr lang="en-US" sz="1000" dirty="0"/>
              <a:t> </a:t>
            </a:r>
            <a:r>
              <a:rPr lang="en-US" sz="1000" dirty="0" err="1"/>
              <a:t>średnio</a:t>
            </a:r>
            <a:r>
              <a:rPr lang="en-US" sz="1000" dirty="0"/>
              <a:t> </a:t>
            </a:r>
            <a:r>
              <a:rPr lang="en-US" sz="1000" dirty="0" err="1"/>
              <a:t>poświęca</a:t>
            </a:r>
            <a:r>
              <a:rPr lang="en-US" sz="1000" dirty="0"/>
              <a:t> 15 </a:t>
            </a:r>
            <a:r>
              <a:rPr lang="en-US" sz="1000" dirty="0" err="1"/>
              <a:t>minut</a:t>
            </a:r>
            <a:r>
              <a:rPr lang="en-US" sz="1000" dirty="0"/>
              <a:t>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sprawdzenie</a:t>
            </a:r>
            <a:r>
              <a:rPr lang="en-US" sz="1000" dirty="0"/>
              <a:t> </a:t>
            </a:r>
            <a:r>
              <a:rPr lang="en-US" sz="1000" dirty="0" err="1"/>
              <a:t>historii</a:t>
            </a:r>
            <a:r>
              <a:rPr lang="en-US" sz="1000" dirty="0"/>
              <a:t> </a:t>
            </a:r>
            <a:r>
              <a:rPr lang="en-US" sz="1000" dirty="0" err="1"/>
              <a:t>choroby</a:t>
            </a:r>
            <a:r>
              <a:rPr lang="en-US" sz="1000" dirty="0"/>
              <a:t>, </a:t>
            </a:r>
            <a:r>
              <a:rPr lang="en-US" sz="1000" dirty="0" err="1"/>
              <a:t>analizę</a:t>
            </a:r>
            <a:r>
              <a:rPr lang="en-US" sz="1000" dirty="0"/>
              <a:t> </a:t>
            </a:r>
            <a:r>
              <a:rPr lang="en-US" sz="1000" dirty="0" err="1"/>
              <a:t>wyników</a:t>
            </a:r>
            <a:r>
              <a:rPr lang="en-US" sz="1000" dirty="0"/>
              <a:t> </a:t>
            </a:r>
            <a:r>
              <a:rPr lang="en-US" sz="1000" dirty="0" err="1"/>
              <a:t>badań</a:t>
            </a:r>
            <a:r>
              <a:rPr lang="en-US" sz="1000" dirty="0"/>
              <a:t> </a:t>
            </a:r>
            <a:r>
              <a:rPr lang="en-US" sz="1000" dirty="0" err="1"/>
              <a:t>czy</a:t>
            </a:r>
            <a:r>
              <a:rPr lang="en-US" sz="1000" dirty="0"/>
              <a:t> </a:t>
            </a:r>
            <a:r>
              <a:rPr lang="en-US" sz="1000" dirty="0" err="1"/>
              <a:t>wprowadzenie</a:t>
            </a:r>
            <a:r>
              <a:rPr lang="en-US" sz="1000" dirty="0"/>
              <a:t> </a:t>
            </a:r>
            <a:r>
              <a:rPr lang="en-US" sz="1000" dirty="0" err="1"/>
              <a:t>informacji</a:t>
            </a:r>
            <a:r>
              <a:rPr lang="en-US" sz="1000" dirty="0"/>
              <a:t> o </a:t>
            </a:r>
            <a:r>
              <a:rPr lang="en-US" sz="1000" dirty="0" err="1"/>
              <a:t>pacjencie</a:t>
            </a:r>
            <a:r>
              <a:rPr lang="en-US" sz="1000" dirty="0"/>
              <a:t> do </a:t>
            </a:r>
            <a:r>
              <a:rPr lang="en-US" sz="1000" dirty="0" err="1"/>
              <a:t>systemu</a:t>
            </a:r>
            <a:r>
              <a:rPr lang="en-US" sz="1000" dirty="0"/>
              <a:t>.</a:t>
            </a:r>
          </a:p>
        </p:txBody>
      </p:sp>
      <p:sp>
        <p:nvSpPr>
          <p:cNvPr id="41" name="Content Placeholder 29">
            <a:extLst>
              <a:ext uri="{FF2B5EF4-FFF2-40B4-BE49-F238E27FC236}">
                <a16:creationId xmlns:a16="http://schemas.microsoft.com/office/drawing/2014/main" id="{C9FA8C80-0154-4B4D-9712-FE3DB4C3C6F6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04811" y="2411516"/>
            <a:ext cx="4114800" cy="274320"/>
          </a:xfrm>
        </p:spPr>
        <p:txBody>
          <a:bodyPr/>
          <a:lstStyle/>
          <a:p>
            <a:r>
              <a:rPr lang="en-US" dirty="0" err="1"/>
              <a:t>Czas</a:t>
            </a:r>
            <a:r>
              <a:rPr lang="en-US" dirty="0"/>
              <a:t> </a:t>
            </a:r>
            <a:r>
              <a:rPr lang="en-US" dirty="0" err="1"/>
              <a:t>dla</a:t>
            </a:r>
            <a:r>
              <a:rPr lang="en-US" dirty="0"/>
              <a:t> </a:t>
            </a:r>
            <a:r>
              <a:rPr lang="en-US" dirty="0" err="1"/>
              <a:t>pacjenta</a:t>
            </a:r>
            <a:endParaRPr lang="en-US" dirty="0"/>
          </a:p>
        </p:txBody>
      </p:sp>
      <p:sp>
        <p:nvSpPr>
          <p:cNvPr id="39" name="Content Placeholder 4">
            <a:extLst>
              <a:ext uri="{FF2B5EF4-FFF2-40B4-BE49-F238E27FC236}">
                <a16:creationId xmlns:a16="http://schemas.microsoft.com/office/drawing/2014/main" id="{8F90BA52-ED8F-7744-B135-D2F22EC0C84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/>
          <a:p>
            <a:r>
              <a:rPr lang="en-US" sz="1050" dirty="0" err="1"/>
              <a:t>Podczas</a:t>
            </a:r>
            <a:r>
              <a:rPr lang="en-US" sz="1050" dirty="0"/>
              <a:t> 20 </a:t>
            </a:r>
            <a:r>
              <a:rPr lang="en-US" sz="1050" dirty="0" err="1"/>
              <a:t>minutowej</a:t>
            </a:r>
            <a:r>
              <a:rPr lang="en-US" sz="1050" dirty="0"/>
              <a:t> </a:t>
            </a:r>
            <a:r>
              <a:rPr lang="en-US" sz="1050" dirty="0" err="1"/>
              <a:t>wizyty</a:t>
            </a:r>
            <a:r>
              <a:rPr lang="en-US" sz="1050" dirty="0"/>
              <a:t> </a:t>
            </a:r>
            <a:r>
              <a:rPr lang="en-US" sz="1050" dirty="0" err="1"/>
              <a:t>średnio</a:t>
            </a:r>
            <a:r>
              <a:rPr lang="en-US" sz="1050" dirty="0"/>
              <a:t> </a:t>
            </a:r>
            <a:r>
              <a:rPr lang="en-US" sz="1050" dirty="0" err="1"/>
              <a:t>lekarz</a:t>
            </a:r>
            <a:r>
              <a:rPr lang="en-US" sz="1050" dirty="0"/>
              <a:t> </a:t>
            </a:r>
            <a:r>
              <a:rPr lang="en-US" sz="1050" dirty="0" err="1"/>
              <a:t>poświęca</a:t>
            </a:r>
            <a:r>
              <a:rPr lang="en-US" sz="1050" dirty="0"/>
              <a:t> </a:t>
            </a:r>
            <a:r>
              <a:rPr lang="en-US" sz="1050" dirty="0" err="1"/>
              <a:t>pacjentowi</a:t>
            </a:r>
            <a:r>
              <a:rPr lang="en-US" sz="1050" dirty="0"/>
              <a:t> </a:t>
            </a:r>
            <a:r>
              <a:rPr lang="en-US" sz="1050" dirty="0" err="1"/>
              <a:t>około</a:t>
            </a:r>
            <a:r>
              <a:rPr lang="en-US" sz="1050" dirty="0"/>
              <a:t> 5 </a:t>
            </a:r>
            <a:r>
              <a:rPr lang="en-US" sz="1050" dirty="0" err="1"/>
              <a:t>minut</a:t>
            </a:r>
            <a:r>
              <a:rPr lang="en-US" sz="1050" dirty="0"/>
              <a:t>.</a:t>
            </a:r>
          </a:p>
        </p:txBody>
      </p:sp>
      <p:sp>
        <p:nvSpPr>
          <p:cNvPr id="47" name="Content Placeholder 35">
            <a:extLst>
              <a:ext uri="{FF2B5EF4-FFF2-40B4-BE49-F238E27FC236}">
                <a16:creationId xmlns:a16="http://schemas.microsoft.com/office/drawing/2014/main" id="{DA3D0C66-F3DC-0A49-B50D-9EA3966FF404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6404811" y="3570539"/>
            <a:ext cx="4114800" cy="274320"/>
          </a:xfrm>
        </p:spPr>
        <p:txBody>
          <a:bodyPr/>
          <a:lstStyle/>
          <a:p>
            <a:r>
              <a:rPr lang="en-US" dirty="0"/>
              <a:t>Niska </a:t>
            </a:r>
            <a:r>
              <a:rPr lang="en-US" dirty="0" err="1"/>
              <a:t>innowacyjność</a:t>
            </a:r>
            <a:endParaRPr lang="en-US" dirty="0"/>
          </a:p>
        </p:txBody>
      </p:sp>
      <p:sp>
        <p:nvSpPr>
          <p:cNvPr id="46" name="Content Placeholder 34">
            <a:extLst>
              <a:ext uri="{FF2B5EF4-FFF2-40B4-BE49-F238E27FC236}">
                <a16:creationId xmlns:a16="http://schemas.microsoft.com/office/drawing/2014/main" id="{9E2D7212-9D44-BA47-91D4-3FB11FDCE39E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/>
          <a:p>
            <a:r>
              <a:rPr lang="en-US" sz="1050" dirty="0" err="1"/>
              <a:t>Powolne</a:t>
            </a:r>
            <a:r>
              <a:rPr lang="en-US" sz="1050" dirty="0"/>
              <a:t> tempo </a:t>
            </a:r>
            <a:r>
              <a:rPr lang="en-US" sz="1050" dirty="0" err="1"/>
              <a:t>wdrożeń</a:t>
            </a:r>
            <a:r>
              <a:rPr lang="en-US" sz="1050" dirty="0"/>
              <a:t> </a:t>
            </a:r>
            <a:r>
              <a:rPr lang="en-US" sz="1050" dirty="0" err="1"/>
              <a:t>nowych</a:t>
            </a:r>
            <a:r>
              <a:rPr lang="en-US" sz="1050" dirty="0"/>
              <a:t> </a:t>
            </a:r>
            <a:r>
              <a:rPr lang="en-US" sz="1050" dirty="0" err="1"/>
              <a:t>technologii</a:t>
            </a:r>
            <a:r>
              <a:rPr lang="en-US" sz="1050" dirty="0"/>
              <a:t> w </a:t>
            </a:r>
            <a:r>
              <a:rPr lang="en-US" sz="1050" dirty="0" err="1"/>
              <a:t>służbie</a:t>
            </a:r>
            <a:r>
              <a:rPr lang="en-US" sz="1050" dirty="0"/>
              <a:t> </a:t>
            </a:r>
            <a:r>
              <a:rPr lang="en-US" sz="1050" dirty="0" err="1"/>
              <a:t>zdrowia</a:t>
            </a:r>
            <a:r>
              <a:rPr lang="en-US" sz="1050" dirty="0"/>
              <a:t>.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0D9D39-4DE1-4E77-8802-B35DBFFF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F4C2B-CB37-4281-A527-07A09A21A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World Data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045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hoto of plant next to a couch">
            <a:extLst>
              <a:ext uri="{FF2B5EF4-FFF2-40B4-BE49-F238E27FC236}">
                <a16:creationId xmlns:a16="http://schemas.microsoft.com/office/drawing/2014/main" id="{E02808E2-CED6-4042-B4A7-74D40168FF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34" name="Title 33">
            <a:extLst>
              <a:ext uri="{FF2B5EF4-FFF2-40B4-BE49-F238E27FC236}">
                <a16:creationId xmlns:a16="http://schemas.microsoft.com/office/drawing/2014/main" id="{1EF02964-6708-42E7-9841-A3E40E249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</p:spPr>
        <p:txBody>
          <a:bodyPr/>
          <a:lstStyle/>
          <a:p>
            <a:r>
              <a:rPr lang="en-US" dirty="0" err="1"/>
              <a:t>Koncept</a:t>
            </a:r>
            <a:r>
              <a:rPr lang="en-US" dirty="0"/>
              <a:t> </a:t>
            </a:r>
            <a:r>
              <a:rPr lang="en-US" dirty="0" err="1"/>
              <a:t>biznesowy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8B68F-CCA9-4C91-85AC-597D8C51D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00" y="2996693"/>
            <a:ext cx="4416552" cy="22169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Stosując</a:t>
            </a:r>
            <a:r>
              <a:rPr lang="en-US" dirty="0"/>
              <a:t> </a:t>
            </a:r>
            <a:r>
              <a:rPr lang="en-US" dirty="0" err="1"/>
              <a:t>naszą</a:t>
            </a:r>
            <a:r>
              <a:rPr lang="en-US" dirty="0"/>
              <a:t> </a:t>
            </a:r>
            <a:r>
              <a:rPr lang="en-US" dirty="0" err="1"/>
              <a:t>aplikację</a:t>
            </a:r>
            <a:r>
              <a:rPr lang="en-US" dirty="0"/>
              <a:t> </a:t>
            </a:r>
            <a:r>
              <a:rPr lang="en-US" dirty="0" err="1"/>
              <a:t>pomagamy</a:t>
            </a:r>
            <a:r>
              <a:rPr lang="en-US" dirty="0"/>
              <a:t> </a:t>
            </a:r>
            <a:r>
              <a:rPr lang="en-US" dirty="0" err="1"/>
              <a:t>lekarzom</a:t>
            </a:r>
            <a:r>
              <a:rPr lang="en-US" dirty="0"/>
              <a:t> w </a:t>
            </a:r>
            <a:r>
              <a:rPr lang="en-US" dirty="0" err="1"/>
              <a:t>analizie</a:t>
            </a:r>
            <a:r>
              <a:rPr lang="en-US" dirty="0"/>
              <a:t> </a:t>
            </a:r>
            <a:r>
              <a:rPr lang="en-US" dirty="0" err="1"/>
              <a:t>wyników</a:t>
            </a:r>
            <a:r>
              <a:rPr lang="en-US" dirty="0"/>
              <a:t> </a:t>
            </a:r>
            <a:r>
              <a:rPr lang="en-US" dirty="0" err="1"/>
              <a:t>badań</a:t>
            </a:r>
            <a:r>
              <a:rPr lang="en-US" dirty="0"/>
              <a:t> </a:t>
            </a:r>
            <a:r>
              <a:rPr lang="en-US" dirty="0" err="1"/>
              <a:t>pacjentów</a:t>
            </a:r>
            <a:r>
              <a:rPr lang="en-US" dirty="0"/>
              <a:t>. </a:t>
            </a:r>
            <a:r>
              <a:rPr lang="en-US" dirty="0" err="1"/>
              <a:t>Natomiast</a:t>
            </a:r>
            <a:r>
              <a:rPr lang="en-US" dirty="0"/>
              <a:t> </a:t>
            </a:r>
            <a:r>
              <a:rPr lang="en-US" dirty="0" err="1"/>
              <a:t>dzięki</a:t>
            </a:r>
            <a:r>
              <a:rPr lang="en-US" dirty="0"/>
              <a:t> </a:t>
            </a:r>
            <a:r>
              <a:rPr lang="en-US" dirty="0" err="1"/>
              <a:t>danym</a:t>
            </a:r>
            <a:r>
              <a:rPr lang="en-US" dirty="0"/>
              <a:t> </a:t>
            </a:r>
            <a:r>
              <a:rPr lang="en-US" dirty="0" err="1"/>
              <a:t>dostarczonym</a:t>
            </a:r>
            <a:r>
              <a:rPr lang="en-US" dirty="0"/>
              <a:t> </a:t>
            </a:r>
            <a:r>
              <a:rPr lang="en-US" dirty="0" err="1"/>
              <a:t>przez</a:t>
            </a:r>
            <a:r>
              <a:rPr lang="en-US" dirty="0"/>
              <a:t> </a:t>
            </a:r>
            <a:r>
              <a:rPr lang="en-US" dirty="0" err="1"/>
              <a:t>klientów</a:t>
            </a:r>
            <a:r>
              <a:rPr lang="en-US" dirty="0"/>
              <a:t> </a:t>
            </a:r>
            <a:r>
              <a:rPr lang="en-US" dirty="0" err="1"/>
              <a:t>pracujących</a:t>
            </a:r>
            <a:r>
              <a:rPr lang="en-US" dirty="0"/>
              <a:t> z </a:t>
            </a:r>
            <a:r>
              <a:rPr lang="en-US" dirty="0" err="1"/>
              <a:t>naszą</a:t>
            </a:r>
            <a:r>
              <a:rPr lang="en-US" dirty="0"/>
              <a:t> </a:t>
            </a:r>
            <a:r>
              <a:rPr lang="en-US" dirty="0" err="1"/>
              <a:t>aplikacją</a:t>
            </a:r>
            <a:r>
              <a:rPr lang="en-US" dirty="0"/>
              <a:t> </a:t>
            </a:r>
            <a:r>
              <a:rPr lang="en-US" dirty="0" err="1"/>
              <a:t>jesteśmy</a:t>
            </a:r>
            <a:r>
              <a:rPr lang="en-US" dirty="0"/>
              <a:t> w </a:t>
            </a:r>
            <a:r>
              <a:rPr lang="en-US" dirty="0" err="1"/>
              <a:t>stanie</a:t>
            </a:r>
            <a:r>
              <a:rPr lang="en-US" dirty="0"/>
              <a:t> </a:t>
            </a:r>
            <a:r>
              <a:rPr lang="en-US" dirty="0" err="1"/>
              <a:t>rozwijać</a:t>
            </a:r>
            <a:r>
              <a:rPr lang="en-US" dirty="0"/>
              <a:t> </a:t>
            </a:r>
            <a:r>
              <a:rPr lang="en-US" dirty="0" err="1"/>
              <a:t>nasz</a:t>
            </a:r>
            <a:r>
              <a:rPr lang="en-US" dirty="0"/>
              <a:t> </a:t>
            </a:r>
            <a:r>
              <a:rPr lang="en-US" dirty="0" err="1"/>
              <a:t>produkt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podnosić</a:t>
            </a:r>
            <a:r>
              <a:rPr lang="en-US" dirty="0"/>
              <a:t> </a:t>
            </a:r>
            <a:r>
              <a:rPr lang="en-US" dirty="0" err="1"/>
              <a:t>jego</a:t>
            </a:r>
            <a:r>
              <a:rPr lang="en-US" dirty="0"/>
              <a:t> </a:t>
            </a:r>
            <a:r>
              <a:rPr lang="en-US" dirty="0" err="1"/>
              <a:t>dokładność</a:t>
            </a:r>
            <a:r>
              <a:rPr lang="en-US" dirty="0"/>
              <a:t> </a:t>
            </a:r>
            <a:r>
              <a:rPr lang="en-US" dirty="0" err="1"/>
              <a:t>predykcji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2DE98-C429-4715-BA3C-5D6C820084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B2A80-0DA3-4033-A669-A78961428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World Data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AD4D1-035C-4B0B-8CCF-210BA5D5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84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/>
          <a:p>
            <a:r>
              <a:rPr lang="en-US" sz="3200" dirty="0" err="1"/>
              <a:t>Zysk</a:t>
            </a:r>
            <a:r>
              <a:rPr lang="en-US" sz="3200" dirty="0"/>
              <a:t> z </a:t>
            </a:r>
            <a:r>
              <a:rPr lang="en-US" sz="3200" dirty="0" err="1"/>
              <a:t>wdrożenia</a:t>
            </a:r>
            <a:r>
              <a:rPr lang="en-US" sz="3200" dirty="0"/>
              <a:t> </a:t>
            </a:r>
            <a:r>
              <a:rPr lang="en-US" sz="3200" dirty="0" err="1"/>
              <a:t>aplikacji</a:t>
            </a:r>
            <a:endParaRPr lang="en-US" sz="3200" dirty="0"/>
          </a:p>
        </p:txBody>
      </p:sp>
      <p:pic>
        <p:nvPicPr>
          <p:cNvPr id="47" name="Picture Placeholder 46" descr="Person drawing a line on a graph on a clear white board">
            <a:extLst>
              <a:ext uri="{FF2B5EF4-FFF2-40B4-BE49-F238E27FC236}">
                <a16:creationId xmlns:a16="http://schemas.microsoft.com/office/drawing/2014/main" id="{11BA5C3B-BBA0-484C-95FF-48C53441E8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9928" y="2105025"/>
            <a:ext cx="4178808" cy="338328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4495" y="2569464"/>
            <a:ext cx="4441467" cy="2916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Możemy założyć, że analiza wyników badań pacjenta oraz zakwalifikowanie go do odpowiedniej grupy ryzyka zgonu zajmuje lekarzowi średnio 5 minut podczas 20 minutowej wizyty. </a:t>
            </a:r>
          </a:p>
          <a:p>
            <a:r>
              <a:rPr lang="en-ZA" noProof="1"/>
              <a:t>Stosując naszą aplikację skracamy ten czas do 1 minuty zachowując wysoką dokładność predykcji oraz taką samą efektywność pracy od pierwszego do ostatniego pacjenta.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863A97-A73A-4927-A883-9002F499C5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A8DBFE-0476-41B3-9106-C29360C7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World Data Analysis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081026-6073-4FB4-BACC-6C021DD4E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 err="1"/>
              <a:t>Korzyści</a:t>
            </a:r>
            <a:r>
              <a:rPr lang="en-US" dirty="0"/>
              <a:t> w </a:t>
            </a:r>
            <a:r>
              <a:rPr lang="en-US" dirty="0" err="1"/>
              <a:t>liczbach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4593702"/>
            <a:ext cx="4950576" cy="548640"/>
          </a:xfrm>
        </p:spPr>
        <p:txBody>
          <a:bodyPr anchor="ctr" anchorCtr="0">
            <a:normAutofit fontScale="6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Zakładamy</a:t>
            </a:r>
            <a:r>
              <a:rPr lang="en-US" dirty="0"/>
              <a:t>, </a:t>
            </a:r>
            <a:r>
              <a:rPr lang="en-US" dirty="0" err="1"/>
              <a:t>że</a:t>
            </a:r>
            <a:r>
              <a:rPr lang="en-US" dirty="0"/>
              <a:t> </a:t>
            </a:r>
            <a:r>
              <a:rPr lang="en-US" dirty="0" err="1"/>
              <a:t>koszt</a:t>
            </a:r>
            <a:r>
              <a:rPr lang="en-US" dirty="0"/>
              <a:t> </a:t>
            </a:r>
            <a:r>
              <a:rPr lang="en-US" dirty="0" err="1"/>
              <a:t>jednej</a:t>
            </a:r>
            <a:r>
              <a:rPr lang="en-US" dirty="0"/>
              <a:t> </a:t>
            </a:r>
            <a:r>
              <a:rPr lang="en-US" dirty="0" err="1"/>
              <a:t>wizyty</a:t>
            </a:r>
            <a:r>
              <a:rPr lang="en-US" dirty="0"/>
              <a:t> to 150 </a:t>
            </a:r>
            <a:r>
              <a:rPr lang="en-US" dirty="0" err="1"/>
              <a:t>zł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Zaoszczędzone</a:t>
            </a:r>
            <a:r>
              <a:rPr lang="en-US" dirty="0"/>
              <a:t> 66 h </a:t>
            </a:r>
            <a:r>
              <a:rPr lang="en-US" dirty="0" err="1"/>
              <a:t>zostaje</a:t>
            </a:r>
            <a:r>
              <a:rPr lang="en-US" dirty="0"/>
              <a:t> </a:t>
            </a:r>
            <a:r>
              <a:rPr lang="en-US" dirty="0" err="1"/>
              <a:t>przeliczone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wizytę</a:t>
            </a:r>
            <a:r>
              <a:rPr lang="en-US" dirty="0"/>
              <a:t> </a:t>
            </a:r>
            <a:r>
              <a:rPr lang="en-US" dirty="0" err="1"/>
              <a:t>oraz</a:t>
            </a:r>
            <a:r>
              <a:rPr lang="en-US" dirty="0"/>
              <a:t> </a:t>
            </a:r>
            <a:r>
              <a:rPr lang="en-US" dirty="0" err="1"/>
              <a:t>doliczone</a:t>
            </a:r>
            <a:r>
              <a:rPr lang="en-US" dirty="0"/>
              <a:t> do </a:t>
            </a:r>
            <a:r>
              <a:rPr lang="en-US" dirty="0" err="1"/>
              <a:t>przychodu</a:t>
            </a:r>
            <a:endParaRPr lang="en-US" dirty="0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59458610"/>
              </p:ext>
            </p:extLst>
          </p:nvPr>
        </p:nvGraphicFramePr>
        <p:xfrm>
          <a:off x="839788" y="2386013"/>
          <a:ext cx="4947400" cy="217488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989480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998243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980717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101064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Liczba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pacjentów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rocznie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Łączny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czas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wizyt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(h)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 err="1">
                          <a:solidFill>
                            <a:schemeClr val="tx1"/>
                          </a:solidFill>
                        </a:rPr>
                        <a:t>Oszczędność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</a:rPr>
                        <a:t>czasu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(h)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Przychód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58212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Przed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333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150,000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58212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266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66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187,050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</a:tbl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/>
          <a:p>
            <a:r>
              <a:rPr lang="en-US" b="1" dirty="0" err="1"/>
              <a:t>Przychody</a:t>
            </a:r>
            <a:r>
              <a:rPr lang="en-US" b="1" dirty="0"/>
              <a:t> </a:t>
            </a:r>
            <a:r>
              <a:rPr lang="en-US" b="1" dirty="0" err="1"/>
              <a:t>rocznie</a:t>
            </a:r>
            <a:endParaRPr lang="en-US" b="1" dirty="0"/>
          </a:p>
        </p:txBody>
      </p:sp>
      <p:graphicFrame>
        <p:nvGraphicFramePr>
          <p:cNvPr id="27" name="Content Placeholder 13" descr="Chart">
            <a:extLst>
              <a:ext uri="{FF2B5EF4-FFF2-40B4-BE49-F238E27FC236}">
                <a16:creationId xmlns:a16="http://schemas.microsoft.com/office/drawing/2014/main" id="{864E5252-A4EE-4C7C-AF7F-132ED2B8ECD8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105884536"/>
              </p:ext>
            </p:extLst>
          </p:nvPr>
        </p:nvGraphicFramePr>
        <p:xfrm>
          <a:off x="6172200" y="2386013"/>
          <a:ext cx="5183188" cy="3684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8C5D53-D866-4245-BE7D-156375DC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897FF8-1BF8-4C19-8B7E-0B92E8151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World 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49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5201E-0D0B-4879-A91C-D4ED47D7B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rmAutofit/>
          </a:bodyPr>
          <a:lstStyle/>
          <a:p>
            <a:r>
              <a:rPr lang="en-US" dirty="0" err="1"/>
              <a:t>Podsumowanie</a:t>
            </a:r>
            <a:endParaRPr lang="en-US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C8A25AC9-18C2-42FA-A68D-B954C9D26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8448" y="3337560"/>
            <a:ext cx="4572000" cy="2286000"/>
          </a:xfrm>
        </p:spPr>
        <p:txBody>
          <a:bodyPr>
            <a:normAutofit/>
          </a:bodyPr>
          <a:lstStyle/>
          <a:p>
            <a:r>
              <a:rPr lang="en-US" dirty="0" err="1"/>
              <a:t>Wdrożenie</a:t>
            </a:r>
            <a:r>
              <a:rPr lang="en-US" dirty="0"/>
              <a:t> </a:t>
            </a:r>
            <a:r>
              <a:rPr lang="en-US" dirty="0" err="1"/>
              <a:t>aplikacji</a:t>
            </a:r>
            <a:r>
              <a:rPr lang="en-US" dirty="0"/>
              <a:t> </a:t>
            </a:r>
            <a:r>
              <a:rPr lang="en-US" dirty="0" err="1"/>
              <a:t>pozwoli</a:t>
            </a:r>
            <a:r>
              <a:rPr lang="en-US" dirty="0"/>
              <a:t> </a:t>
            </a:r>
            <a:r>
              <a:rPr lang="en-US" dirty="0" err="1"/>
              <a:t>lekarzom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automatyzcję</a:t>
            </a:r>
            <a:r>
              <a:rPr lang="en-US" dirty="0"/>
              <a:t> ich </a:t>
            </a:r>
            <a:r>
              <a:rPr lang="en-US" dirty="0" err="1"/>
              <a:t>pracy</a:t>
            </a:r>
            <a:r>
              <a:rPr lang="en-US" dirty="0"/>
              <a:t> </a:t>
            </a:r>
            <a:r>
              <a:rPr lang="en-US" dirty="0" err="1"/>
              <a:t>przy</a:t>
            </a:r>
            <a:r>
              <a:rPr lang="en-US" dirty="0"/>
              <a:t> </a:t>
            </a:r>
            <a:r>
              <a:rPr lang="en-US" dirty="0" err="1"/>
              <a:t>zachowaniu</a:t>
            </a:r>
            <a:r>
              <a:rPr lang="en-US" dirty="0"/>
              <a:t> </a:t>
            </a:r>
            <a:r>
              <a:rPr lang="en-US" dirty="0" err="1"/>
              <a:t>wysokiej</a:t>
            </a:r>
            <a:r>
              <a:rPr lang="en-US" dirty="0"/>
              <a:t> </a:t>
            </a:r>
            <a:r>
              <a:rPr lang="en-US" dirty="0" err="1"/>
              <a:t>dokładności</a:t>
            </a:r>
            <a:r>
              <a:rPr lang="en-US" dirty="0"/>
              <a:t> </a:t>
            </a:r>
            <a:r>
              <a:rPr lang="en-US" dirty="0" err="1"/>
              <a:t>predykcji</a:t>
            </a:r>
            <a:r>
              <a:rPr lang="en-US" dirty="0"/>
              <a:t>.</a:t>
            </a:r>
          </a:p>
          <a:p>
            <a:r>
              <a:rPr lang="en-US" dirty="0" err="1"/>
              <a:t>Zaoszczędzony</a:t>
            </a:r>
            <a:r>
              <a:rPr lang="en-US" dirty="0"/>
              <a:t> </a:t>
            </a:r>
            <a:r>
              <a:rPr lang="en-US" dirty="0" err="1"/>
              <a:t>czas</a:t>
            </a:r>
            <a:r>
              <a:rPr lang="en-US" dirty="0"/>
              <a:t> </a:t>
            </a:r>
            <a:r>
              <a:rPr lang="en-US" dirty="0" err="1"/>
              <a:t>pomoże</a:t>
            </a:r>
            <a:r>
              <a:rPr lang="en-US" dirty="0"/>
              <a:t> </a:t>
            </a:r>
            <a:r>
              <a:rPr lang="en-US" dirty="0" err="1"/>
              <a:t>zwiększyć</a:t>
            </a:r>
            <a:r>
              <a:rPr lang="en-US" dirty="0"/>
              <a:t> </a:t>
            </a:r>
            <a:r>
              <a:rPr lang="en-US" dirty="0" err="1"/>
              <a:t>przychód</a:t>
            </a:r>
            <a:r>
              <a:rPr lang="en-US" dirty="0"/>
              <a:t> </a:t>
            </a:r>
            <a:r>
              <a:rPr lang="en-US" dirty="0" err="1"/>
              <a:t>placówek</a:t>
            </a:r>
            <a:r>
              <a:rPr lang="en-US" dirty="0"/>
              <a:t> </a:t>
            </a:r>
            <a:r>
              <a:rPr lang="en-US" dirty="0" err="1"/>
              <a:t>medycznych</a:t>
            </a:r>
            <a:r>
              <a:rPr lang="en-US" dirty="0"/>
              <a:t>, </a:t>
            </a:r>
            <a:r>
              <a:rPr lang="en-US" dirty="0" err="1"/>
              <a:t>skrócić</a:t>
            </a:r>
            <a:r>
              <a:rPr lang="en-US" dirty="0"/>
              <a:t> </a:t>
            </a:r>
            <a:r>
              <a:rPr lang="en-US" dirty="0" err="1"/>
              <a:t>czas</a:t>
            </a:r>
            <a:r>
              <a:rPr lang="en-US" dirty="0"/>
              <a:t> </a:t>
            </a:r>
            <a:r>
              <a:rPr lang="en-US" dirty="0" err="1"/>
              <a:t>oczekiwania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wizytę</a:t>
            </a:r>
            <a:r>
              <a:rPr lang="en-US" dirty="0"/>
              <a:t> </a:t>
            </a: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wydłużyć</a:t>
            </a:r>
            <a:r>
              <a:rPr lang="en-US" dirty="0"/>
              <a:t> </a:t>
            </a:r>
            <a:r>
              <a:rPr lang="en-US" dirty="0" err="1"/>
              <a:t>czas</a:t>
            </a:r>
            <a:r>
              <a:rPr lang="en-US" dirty="0"/>
              <a:t> </a:t>
            </a:r>
            <a:r>
              <a:rPr lang="en-US" dirty="0" err="1"/>
              <a:t>wizyty</a:t>
            </a:r>
            <a:r>
              <a:rPr lang="en-US" dirty="0"/>
              <a:t> </a:t>
            </a:r>
            <a:r>
              <a:rPr lang="en-US" dirty="0" err="1"/>
              <a:t>dla</a:t>
            </a:r>
            <a:r>
              <a:rPr lang="en-US" dirty="0"/>
              <a:t> </a:t>
            </a:r>
            <a:r>
              <a:rPr lang="en-US" dirty="0" err="1"/>
              <a:t>pacjentów</a:t>
            </a:r>
            <a:r>
              <a:rPr lang="en-US" dirty="0"/>
              <a:t> z </a:t>
            </a:r>
            <a:r>
              <a:rPr lang="en-US" dirty="0" err="1"/>
              <a:t>wysokim</a:t>
            </a:r>
            <a:r>
              <a:rPr lang="en-US" dirty="0"/>
              <a:t> </a:t>
            </a:r>
            <a:r>
              <a:rPr lang="en-US" dirty="0" err="1"/>
              <a:t>prawdopodobieństwem</a:t>
            </a:r>
            <a:r>
              <a:rPr lang="en-US" dirty="0"/>
              <a:t> </a:t>
            </a:r>
            <a:r>
              <a:rPr lang="en-US" dirty="0" err="1"/>
              <a:t>zgonu</a:t>
            </a:r>
            <a:r>
              <a:rPr lang="en-US" dirty="0"/>
              <a:t> </a:t>
            </a:r>
            <a:r>
              <a:rPr lang="en-US" dirty="0" err="1"/>
              <a:t>dzięki</a:t>
            </a:r>
            <a:r>
              <a:rPr lang="en-US" dirty="0"/>
              <a:t> </a:t>
            </a:r>
            <a:r>
              <a:rPr lang="en-US" dirty="0" err="1"/>
              <a:t>czemu</a:t>
            </a:r>
            <a:r>
              <a:rPr lang="en-US" dirty="0"/>
              <a:t> </a:t>
            </a:r>
            <a:r>
              <a:rPr lang="en-US" dirty="0" err="1"/>
              <a:t>będzie</a:t>
            </a:r>
            <a:r>
              <a:rPr lang="en-US" dirty="0"/>
              <a:t> </a:t>
            </a:r>
            <a:r>
              <a:rPr lang="en-US" dirty="0" err="1"/>
              <a:t>możliwe</a:t>
            </a:r>
            <a:r>
              <a:rPr lang="en-US" dirty="0"/>
              <a:t> </a:t>
            </a:r>
            <a:r>
              <a:rPr lang="en-US" dirty="0" err="1"/>
              <a:t>uratowanie</a:t>
            </a:r>
            <a:r>
              <a:rPr lang="en-US" dirty="0"/>
              <a:t> </a:t>
            </a:r>
            <a:r>
              <a:rPr lang="en-US" dirty="0" err="1"/>
              <a:t>kolejnego</a:t>
            </a:r>
            <a:r>
              <a:rPr lang="en-US" dirty="0"/>
              <a:t> </a:t>
            </a:r>
            <a:r>
              <a:rPr lang="en-US" dirty="0" err="1"/>
              <a:t>ludzkiego</a:t>
            </a:r>
            <a:r>
              <a:rPr lang="en-US" dirty="0"/>
              <a:t> </a:t>
            </a:r>
            <a:r>
              <a:rPr lang="en-US" dirty="0" err="1"/>
              <a:t>życia</a:t>
            </a:r>
            <a:r>
              <a:rPr lang="en-US" dirty="0"/>
              <a:t>.</a:t>
            </a:r>
          </a:p>
        </p:txBody>
      </p:sp>
      <p:pic>
        <p:nvPicPr>
          <p:cNvPr id="43" name="Picture Placeholder 42" descr="Photo of two businessmen drawing a graph&#10;">
            <a:extLst>
              <a:ext uri="{FF2B5EF4-FFF2-40B4-BE49-F238E27FC236}">
                <a16:creationId xmlns:a16="http://schemas.microsoft.com/office/drawing/2014/main" id="{9B6C9607-2FE7-4BA2-A78E-6122DAAD2E6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8776" y="1289304"/>
            <a:ext cx="4572000" cy="4334256"/>
          </a:xfrm>
        </p:spPr>
      </p:pic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D98E03FD-AFE5-462A-8455-5E7B34A572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8E5DF9FC-D709-4A4F-BA34-E6BD57C77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World Data Analysis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317B426A-ED12-4FB0-AEFB-637E82DB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094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plan_Win32_JB_v2.potx" id="{4FF3F717-9619-4E3E-B7E1-224C2BAE421F}" vid="{95E17E32-21CE-414D-883D-B820BF1E38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{6A2F1C2C-70DB-4140-AA72-B4B49803167C}tf10081922_win32</Template>
  <TotalTime>0</TotalTime>
  <Words>471</Words>
  <Application>Microsoft Office PowerPoint</Application>
  <PresentationFormat>Widescreen</PresentationFormat>
  <Paragraphs>81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Quire Sans Pro Light</vt:lpstr>
      <vt:lpstr>Tisa Offc Serif Pro</vt:lpstr>
      <vt:lpstr>Office Theme</vt:lpstr>
      <vt:lpstr>Machine Learning Project</vt:lpstr>
      <vt:lpstr>Zespół tworzący aplikację</vt:lpstr>
      <vt:lpstr>Cel projektu</vt:lpstr>
      <vt:lpstr>Sytuacja na rynku</vt:lpstr>
      <vt:lpstr>Problemy służby zdrowia wg lekarzy  (Raport E-Zdrowie 2018)</vt:lpstr>
      <vt:lpstr>Koncept biznesowy</vt:lpstr>
      <vt:lpstr>Zysk z wdrożenia aplikacji</vt:lpstr>
      <vt:lpstr>Korzyści w liczbach</vt:lpstr>
      <vt:lpstr>Podsumowanie</vt:lpstr>
      <vt:lpstr>Dziękujemy GitHub: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Temat nr 7</dc:title>
  <dc:creator>Stadnicki, Hubert</dc:creator>
  <cp:lastModifiedBy>Stadnicki, Hubert</cp:lastModifiedBy>
  <cp:revision>17</cp:revision>
  <dcterms:created xsi:type="dcterms:W3CDTF">2022-05-25T11:17:28Z</dcterms:created>
  <dcterms:modified xsi:type="dcterms:W3CDTF">2022-05-25T18:22:24Z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